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FAADC"/>
    <a:srgbClr val="FFE699"/>
    <a:srgbClr val="548235"/>
    <a:srgbClr val="000099"/>
    <a:srgbClr val="FFB5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686"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10CD-CA8E-469A-847E-22C43A7D79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84E679-51D7-4F67-B06B-07AA7FEF6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D2EFD7-71AC-4EDA-8DF9-98D89AC0D9EB}"/>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5" name="Footer Placeholder 4">
            <a:extLst>
              <a:ext uri="{FF2B5EF4-FFF2-40B4-BE49-F238E27FC236}">
                <a16:creationId xmlns:a16="http://schemas.microsoft.com/office/drawing/2014/main" id="{D66D0F25-2CDB-4EA1-B29B-873633A0E0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6C7C2E-594C-4575-B120-87E53E43B0BE}"/>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334548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2982-4FE0-430B-9D64-5A53AF98C7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866A21-C0A5-42F1-AD08-270AC2CA00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C39151-7DD0-4BC9-BA22-6E40D60D160E}"/>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5" name="Footer Placeholder 4">
            <a:extLst>
              <a:ext uri="{FF2B5EF4-FFF2-40B4-BE49-F238E27FC236}">
                <a16:creationId xmlns:a16="http://schemas.microsoft.com/office/drawing/2014/main" id="{B3738580-2AB2-47C6-BE8A-5BCB009D9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C45C52-E36F-4499-89AD-C3ABB2DA098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233933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909D71-4803-4A32-89C4-12987746E6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FA3BEA-9517-4795-82F4-2A449CBF74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83DD8-BFDB-41E5-996F-D5FCED66DE91}"/>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5" name="Footer Placeholder 4">
            <a:extLst>
              <a:ext uri="{FF2B5EF4-FFF2-40B4-BE49-F238E27FC236}">
                <a16:creationId xmlns:a16="http://schemas.microsoft.com/office/drawing/2014/main" id="{7252B4B7-4F7D-4D4E-A0A4-33561696EE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B22258-F98E-431F-AC57-184B41B45F3B}"/>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05283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DD838-F989-4015-9924-6403C0C6AD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0B0DF-DA4D-4A44-9770-62DA270F62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85391-8F3F-4FE1-90A7-035A25098DFC}"/>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5" name="Footer Placeholder 4">
            <a:extLst>
              <a:ext uri="{FF2B5EF4-FFF2-40B4-BE49-F238E27FC236}">
                <a16:creationId xmlns:a16="http://schemas.microsoft.com/office/drawing/2014/main" id="{EC49FE65-5EF7-4276-8F3E-219340B425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8B7A6E-E815-4E94-AFD9-A8AC8A5C6ED3}"/>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718240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8820-5515-4644-958C-0B04EAB61C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CD1B4B-9900-4BBF-A8DB-3FEF578EC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B81650-A711-4432-B913-67F8FDC48787}"/>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5" name="Footer Placeholder 4">
            <a:extLst>
              <a:ext uri="{FF2B5EF4-FFF2-40B4-BE49-F238E27FC236}">
                <a16:creationId xmlns:a16="http://schemas.microsoft.com/office/drawing/2014/main" id="{CCEBFD61-CD60-4CB1-AFCE-CF0BEECA49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65006D-66F6-4A93-9BCB-AEC9666FA73C}"/>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25827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0E4F-0F59-4810-A888-EE7E1121BF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0EDB06-3110-499A-A5AA-958ED1B685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94753A-AC50-4CB4-930F-A14D8AA2CC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FD9E62-9198-49AC-B893-EEC93C32D11A}"/>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6" name="Footer Placeholder 5">
            <a:extLst>
              <a:ext uri="{FF2B5EF4-FFF2-40B4-BE49-F238E27FC236}">
                <a16:creationId xmlns:a16="http://schemas.microsoft.com/office/drawing/2014/main" id="{897231D2-9116-46FC-B745-039E9CA753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5CF31-ADFD-4768-BA83-144A996BD957}"/>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19316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917F-96FF-4469-B9A9-C5285D48C8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AC7923-627B-4563-B3FB-2AF41FF4BD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DA840A-C5D8-4F85-B000-95E8499C0A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92DC45-6760-402C-9756-8C32114D9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8FDB3-9675-4194-972E-4F114350F2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F405BE-80D0-4F00-9C17-B4FCF2FA9F57}"/>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8" name="Footer Placeholder 7">
            <a:extLst>
              <a:ext uri="{FF2B5EF4-FFF2-40B4-BE49-F238E27FC236}">
                <a16:creationId xmlns:a16="http://schemas.microsoft.com/office/drawing/2014/main" id="{37CCF212-06B0-4118-BE47-F5FF01F77D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F2A2E00-B12F-4265-9F78-2F198C4E902D}"/>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88850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C0161-6BD2-48DE-BD37-39C82B35A9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3A3CEF-271F-4E57-9D52-ECF68D6D4427}"/>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4" name="Footer Placeholder 3">
            <a:extLst>
              <a:ext uri="{FF2B5EF4-FFF2-40B4-BE49-F238E27FC236}">
                <a16:creationId xmlns:a16="http://schemas.microsoft.com/office/drawing/2014/main" id="{9711B5C5-7EE1-4DEF-BC5F-4BFC4E7E588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2A0426-655C-4561-97E8-C82CFD136AA1}"/>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68524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220010-1965-4B50-8B7C-B3695B0412EF}"/>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3" name="Footer Placeholder 2">
            <a:extLst>
              <a:ext uri="{FF2B5EF4-FFF2-40B4-BE49-F238E27FC236}">
                <a16:creationId xmlns:a16="http://schemas.microsoft.com/office/drawing/2014/main" id="{933CE52D-5DC5-410F-9C37-B7A5A24FD8B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63CE3FF-4F42-434B-A9C6-E88E1F1DFC2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96304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36DA1-74B6-47B6-BB5C-56AA4904A0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102550-F47A-45BB-BAEF-BD5A922507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77B921-85B8-4F6D-949D-D4E60E65D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6B1787-489B-4A64-8543-BAB50400D5A5}"/>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6" name="Footer Placeholder 5">
            <a:extLst>
              <a:ext uri="{FF2B5EF4-FFF2-40B4-BE49-F238E27FC236}">
                <a16:creationId xmlns:a16="http://schemas.microsoft.com/office/drawing/2014/main" id="{269E3708-C555-43EB-AB96-1F3CADDC7F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7EA7F1-C934-4F30-9B4B-C70DC5D4BEE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88990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8CC8-700D-40DE-A450-448E11D39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4775A1-FD4D-45A1-95CC-A49EC68B1B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E0EB2F1-E921-4F77-B2AF-491EC15402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9F2B75-DCFE-42E9-93D2-A338864545DD}"/>
              </a:ext>
            </a:extLst>
          </p:cNvPr>
          <p:cNvSpPr>
            <a:spLocks noGrp="1"/>
          </p:cNvSpPr>
          <p:nvPr>
            <p:ph type="dt" sz="half" idx="10"/>
          </p:nvPr>
        </p:nvSpPr>
        <p:spPr/>
        <p:txBody>
          <a:bodyPr/>
          <a:lstStyle/>
          <a:p>
            <a:fld id="{8258E199-9684-4E48-A80F-1BCB1E51D3DE}" type="datetimeFigureOut">
              <a:rPr lang="en-US" smtClean="0"/>
              <a:t>6/19/2024</a:t>
            </a:fld>
            <a:endParaRPr lang="en-US" dirty="0"/>
          </a:p>
        </p:txBody>
      </p:sp>
      <p:sp>
        <p:nvSpPr>
          <p:cNvPr id="6" name="Footer Placeholder 5">
            <a:extLst>
              <a:ext uri="{FF2B5EF4-FFF2-40B4-BE49-F238E27FC236}">
                <a16:creationId xmlns:a16="http://schemas.microsoft.com/office/drawing/2014/main" id="{6413AE10-4133-4ADB-A821-C8CFD05D20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9152EFA-B6C1-4F72-A542-7514CA9806C7}"/>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296580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DC2437-C552-47CA-A7AB-8E25A5358F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2C5EA3-DE39-403F-A5CD-1EBFE7BD5C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D21AE-6F35-4B0D-BB02-85D1EEAC13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8E199-9684-4E48-A80F-1BCB1E51D3DE}" type="datetimeFigureOut">
              <a:rPr lang="en-US" smtClean="0"/>
              <a:t>6/19/2024</a:t>
            </a:fld>
            <a:endParaRPr lang="en-US" dirty="0"/>
          </a:p>
        </p:txBody>
      </p:sp>
      <p:sp>
        <p:nvSpPr>
          <p:cNvPr id="5" name="Footer Placeholder 4">
            <a:extLst>
              <a:ext uri="{FF2B5EF4-FFF2-40B4-BE49-F238E27FC236}">
                <a16:creationId xmlns:a16="http://schemas.microsoft.com/office/drawing/2014/main" id="{56D74303-9A97-4C4A-9D03-03C66CA4A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5755A73-5FD9-4347-8D46-104250ADC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194A3-0112-44FA-919D-6E05B14111AC}" type="slidenum">
              <a:rPr lang="en-US" smtClean="0"/>
              <a:t>‹#›</a:t>
            </a:fld>
            <a:endParaRPr lang="en-US" dirty="0"/>
          </a:p>
        </p:txBody>
      </p:sp>
    </p:spTree>
    <p:extLst>
      <p:ext uri="{BB962C8B-B14F-4D97-AF65-F5344CB8AC3E}">
        <p14:creationId xmlns:p14="http://schemas.microsoft.com/office/powerpoint/2010/main" val="154128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rol 1">
            <a:extLst>
              <a:ext uri="{FF2B5EF4-FFF2-40B4-BE49-F238E27FC236}">
                <a16:creationId xmlns:a16="http://schemas.microsoft.com/office/drawing/2014/main" id="{7E1C6750-3D24-4A08-9454-EE1AC1FD60FC}"/>
              </a:ext>
            </a:extLst>
          </p:cNvPr>
          <p:cNvSpPr>
            <a:spLocks noChangeArrowheads="1" noChangeShapeType="1"/>
          </p:cNvSpPr>
          <p:nvPr/>
        </p:nvSpPr>
        <p:spPr bwMode="auto">
          <a:xfrm>
            <a:off x="2005013" y="3700463"/>
            <a:ext cx="9096375" cy="2471737"/>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 name="TextBox 1">
            <a:extLst>
              <a:ext uri="{FF2B5EF4-FFF2-40B4-BE49-F238E27FC236}">
                <a16:creationId xmlns:a16="http://schemas.microsoft.com/office/drawing/2014/main" id="{CAC84B7A-059B-4D28-B2FD-A1D13F58DADD}"/>
              </a:ext>
            </a:extLst>
          </p:cNvPr>
          <p:cNvSpPr txBox="1"/>
          <p:nvPr/>
        </p:nvSpPr>
        <p:spPr>
          <a:xfrm>
            <a:off x="0" y="0"/>
            <a:ext cx="12192000" cy="2831544"/>
          </a:xfrm>
          <a:prstGeom prst="rect">
            <a:avLst/>
          </a:prstGeom>
          <a:noFill/>
        </p:spPr>
        <p:txBody>
          <a:bodyPr wrap="square" rtlCol="0">
            <a:spAutoFit/>
          </a:bodyPr>
          <a:lstStyle/>
          <a:p>
            <a:pPr algn="ctr"/>
            <a:r>
              <a:rPr lang="en-US" sz="4000" dirty="0">
                <a:latin typeface="Comic Sans MS" panose="030F0702030302020204" pitchFamily="66" charset="0"/>
              </a:rPr>
              <a:t>Math Review for Matter and Atomic Theory</a:t>
            </a:r>
          </a:p>
          <a:p>
            <a:pPr algn="ctr"/>
            <a:endParaRPr lang="en-US" sz="4000" dirty="0">
              <a:latin typeface="Comic Sans MS" panose="030F0702030302020204" pitchFamily="66" charset="0"/>
            </a:endParaRPr>
          </a:p>
          <a:p>
            <a:pPr algn="ctr"/>
            <a:r>
              <a:rPr lang="en-US" sz="4000" dirty="0">
                <a:solidFill>
                  <a:srgbClr val="FF0000"/>
                </a:solidFill>
                <a:latin typeface="Comic Sans MS" panose="030F0702030302020204" pitchFamily="66" charset="0"/>
              </a:rPr>
              <a:t>Get reference tables, white paper, </a:t>
            </a:r>
            <a:br>
              <a:rPr lang="en-US" sz="4000" dirty="0">
                <a:solidFill>
                  <a:srgbClr val="FF0000"/>
                </a:solidFill>
                <a:latin typeface="Comic Sans MS" panose="030F0702030302020204" pitchFamily="66" charset="0"/>
              </a:rPr>
            </a:br>
            <a:r>
              <a:rPr lang="en-US" sz="4000" dirty="0">
                <a:solidFill>
                  <a:srgbClr val="FF0000"/>
                </a:solidFill>
                <a:latin typeface="Comic Sans MS" panose="030F0702030302020204" pitchFamily="66" charset="0"/>
              </a:rPr>
              <a:t>and calculators now.  (hurry)</a:t>
            </a:r>
          </a:p>
          <a:p>
            <a:endParaRPr lang="en-US" dirty="0"/>
          </a:p>
        </p:txBody>
      </p:sp>
    </p:spTree>
    <p:extLst>
      <p:ext uri="{BB962C8B-B14F-4D97-AF65-F5344CB8AC3E}">
        <p14:creationId xmlns:p14="http://schemas.microsoft.com/office/powerpoint/2010/main" val="3140174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04C36C05-376E-4F18-A0D5-C6BAA3C6D5B6}"/>
              </a:ext>
            </a:extLst>
          </p:cNvPr>
          <p:cNvGraphicFramePr>
            <a:graphicFrameLocks noGrp="1"/>
          </p:cNvGraphicFramePr>
          <p:nvPr>
            <p:extLst>
              <p:ext uri="{D42A27DB-BD31-4B8C-83A1-F6EECF244321}">
                <p14:modId xmlns:p14="http://schemas.microsoft.com/office/powerpoint/2010/main" val="852330766"/>
              </p:ext>
            </p:extLst>
          </p:nvPr>
        </p:nvGraphicFramePr>
        <p:xfrm>
          <a:off x="7288698" y="0"/>
          <a:ext cx="4903302" cy="2583324"/>
        </p:xfrm>
        <a:graphic>
          <a:graphicData uri="http://schemas.openxmlformats.org/drawingml/2006/table">
            <a:tbl>
              <a:tblPr firstRow="1" bandRow="1">
                <a:tableStyleId>{5C22544A-7EE6-4342-B048-85BDC9FD1C3A}</a:tableStyleId>
              </a:tblPr>
              <a:tblGrid>
                <a:gridCol w="1634434">
                  <a:extLst>
                    <a:ext uri="{9D8B030D-6E8A-4147-A177-3AD203B41FA5}">
                      <a16:colId xmlns:a16="http://schemas.microsoft.com/office/drawing/2014/main" val="131563120"/>
                    </a:ext>
                  </a:extLst>
                </a:gridCol>
                <a:gridCol w="1634434">
                  <a:extLst>
                    <a:ext uri="{9D8B030D-6E8A-4147-A177-3AD203B41FA5}">
                      <a16:colId xmlns:a16="http://schemas.microsoft.com/office/drawing/2014/main" val="3969250278"/>
                    </a:ext>
                  </a:extLst>
                </a:gridCol>
                <a:gridCol w="1634434">
                  <a:extLst>
                    <a:ext uri="{9D8B030D-6E8A-4147-A177-3AD203B41FA5}">
                      <a16:colId xmlns:a16="http://schemas.microsoft.com/office/drawing/2014/main" val="3823392851"/>
                    </a:ext>
                  </a:extLst>
                </a:gridCol>
              </a:tblGrid>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r h="501051">
                <a:tc gridSpan="2">
                  <a:txBody>
                    <a:bodyPr/>
                    <a:lstStyle/>
                    <a:p>
                      <a:pPr algn="ctr"/>
                      <a:r>
                        <a:rPr lang="en-US" sz="3200" b="1" dirty="0">
                          <a:solidFill>
                            <a:srgbClr val="000099"/>
                          </a:solidFill>
                          <a:latin typeface="Times New Roman" panose="02020603050405020304" pitchFamily="18" charset="0"/>
                          <a:cs typeface="Times New Roman" panose="02020603050405020304" pitchFamily="18" charset="0"/>
                        </a:rPr>
                        <a:t>LOOK → →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ctr"/>
                      <a:endParaRPr lang="en-US" sz="20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1" dirty="0">
                          <a:solidFill>
                            <a:srgbClr val="000099"/>
                          </a:solidFill>
                          <a:latin typeface="Times New Roman" panose="02020603050405020304" pitchFamily="18" charset="0"/>
                          <a:cs typeface="Times New Roman" panose="02020603050405020304" pitchFamily="18" charset="0"/>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503429856"/>
                  </a:ext>
                </a:extLst>
              </a:tr>
            </a:tbl>
          </a:graphicData>
        </a:graphic>
      </p:graphicFrame>
      <p:graphicFrame>
        <p:nvGraphicFramePr>
          <p:cNvPr id="4" name="Table 3">
            <a:extLst>
              <a:ext uri="{FF2B5EF4-FFF2-40B4-BE49-F238E27FC236}">
                <a16:creationId xmlns:a16="http://schemas.microsoft.com/office/drawing/2014/main" id="{EC9FD57E-E280-4D35-9F2D-DCACC60CFC8C}"/>
              </a:ext>
            </a:extLst>
          </p:cNvPr>
          <p:cNvGraphicFramePr>
            <a:graphicFrameLocks noGrp="1"/>
          </p:cNvGraphicFramePr>
          <p:nvPr>
            <p:extLst>
              <p:ext uri="{D42A27DB-BD31-4B8C-83A1-F6EECF244321}">
                <p14:modId xmlns:p14="http://schemas.microsoft.com/office/powerpoint/2010/main" val="1908902817"/>
              </p:ext>
            </p:extLst>
          </p:nvPr>
        </p:nvGraphicFramePr>
        <p:xfrm>
          <a:off x="0" y="0"/>
          <a:ext cx="6573078" cy="2910353"/>
        </p:xfrm>
        <a:graphic>
          <a:graphicData uri="http://schemas.openxmlformats.org/drawingml/2006/table">
            <a:tbl>
              <a:tblPr firstRow="1" bandRow="1">
                <a:tableStyleId>{5C22544A-7EE6-4342-B048-85BDC9FD1C3A}</a:tableStyleId>
              </a:tblPr>
              <a:tblGrid>
                <a:gridCol w="1231902">
                  <a:extLst>
                    <a:ext uri="{9D8B030D-6E8A-4147-A177-3AD203B41FA5}">
                      <a16:colId xmlns:a16="http://schemas.microsoft.com/office/drawing/2014/main" val="131563120"/>
                    </a:ext>
                  </a:extLst>
                </a:gridCol>
                <a:gridCol w="1689466">
                  <a:extLst>
                    <a:ext uri="{9D8B030D-6E8A-4147-A177-3AD203B41FA5}">
                      <a16:colId xmlns:a16="http://schemas.microsoft.com/office/drawing/2014/main" val="3969250278"/>
                    </a:ext>
                  </a:extLst>
                </a:gridCol>
                <a:gridCol w="1407888">
                  <a:extLst>
                    <a:ext uri="{9D8B030D-6E8A-4147-A177-3AD203B41FA5}">
                      <a16:colId xmlns:a16="http://schemas.microsoft.com/office/drawing/2014/main" val="3823392851"/>
                    </a:ext>
                  </a:extLst>
                </a:gridCol>
                <a:gridCol w="2243822">
                  <a:extLst>
                    <a:ext uri="{9D8B030D-6E8A-4147-A177-3AD203B41FA5}">
                      <a16:colId xmlns:a16="http://schemas.microsoft.com/office/drawing/2014/main" val="1614971909"/>
                    </a:ext>
                  </a:extLst>
                </a:gridCol>
              </a:tblGrid>
              <a:tr h="836243">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Proportional </a:t>
                      </a:r>
                      <a:br>
                        <a:rPr lang="en-US" sz="2000" b="0" dirty="0">
                          <a:solidFill>
                            <a:srgbClr val="FF0000"/>
                          </a:solidFill>
                          <a:latin typeface="Times New Roman" panose="02020603050405020304" pitchFamily="18" charset="0"/>
                          <a:cs typeface="Times New Roman" panose="02020603050405020304" pitchFamily="18" charset="0"/>
                        </a:rPr>
                      </a:br>
                      <a:r>
                        <a:rPr lang="en-US" sz="2000" b="0" dirty="0">
                          <a:solidFill>
                            <a:srgbClr val="FF0000"/>
                          </a:solidFill>
                          <a:latin typeface="Times New Roman" panose="02020603050405020304" pitchFamily="18" charset="0"/>
                          <a:cs typeface="Times New Roman" panose="02020603050405020304" pitchFamily="18" charset="0"/>
                        </a:rPr>
                        <a:t>mass (4 SF)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457690">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20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2000" b="0" dirty="0">
                          <a:solidFill>
                            <a:srgbClr val="FF0000"/>
                          </a:solidFill>
                          <a:latin typeface="Times New Roman" panose="02020603050405020304" pitchFamily="18" charset="0"/>
                          <a:cs typeface="Times New Roman" panose="02020603050405020304" pitchFamily="18" charset="0"/>
                        </a:rPr>
                        <a:t>38.10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457690">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l"/>
                      <a:r>
                        <a:rPr lang="en-US" sz="20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r>
                        <a:rPr lang="en-US" sz="2000" b="0" dirty="0">
                          <a:solidFill>
                            <a:srgbClr val="FF0000"/>
                          </a:solidFill>
                          <a:latin typeface="Times New Roman" panose="02020603050405020304" pitchFamily="18" charset="0"/>
                          <a:cs typeface="Times New Roman" panose="02020603050405020304" pitchFamily="18" charset="0"/>
                        </a:rPr>
                        <a:t>9.163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457690">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l"/>
                      <a:r>
                        <a:rPr lang="en-US" sz="20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r>
                        <a:rPr lang="en-US" sz="2000" b="0" dirty="0">
                          <a:solidFill>
                            <a:srgbClr val="FF0000"/>
                          </a:solidFill>
                          <a:latin typeface="Times New Roman" panose="02020603050405020304" pitchFamily="18" charset="0"/>
                          <a:cs typeface="Times New Roman" panose="02020603050405020304" pitchFamily="18" charset="0"/>
                        </a:rPr>
                        <a:t>6.579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r h="457690">
                <a:tc gridSpan="2">
                  <a:txBody>
                    <a:bodyPr/>
                    <a:lstStyle/>
                    <a:p>
                      <a:pPr algn="ctr"/>
                      <a:r>
                        <a:rPr lang="en-US" sz="2800" b="1" dirty="0">
                          <a:solidFill>
                            <a:srgbClr val="000099"/>
                          </a:solidFill>
                          <a:latin typeface="Times New Roman" panose="02020603050405020304" pitchFamily="18" charset="0"/>
                          <a:cs typeface="Times New Roman" panose="02020603050405020304" pitchFamily="18" charset="0"/>
                        </a:rPr>
                        <a:t>LOOK → →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4000" b="1" dirty="0">
                          <a:solidFill>
                            <a:schemeClr val="accent6">
                              <a:lumMod val="75000"/>
                            </a:schemeClr>
                          </a:solidFill>
                          <a:latin typeface="Times New Roman" panose="02020603050405020304" pitchFamily="18" charset="0"/>
                          <a:cs typeface="Times New Roman" panose="02020603050405020304" pitchFamily="18" charset="0"/>
                        </a:rPr>
                        <a:t>1.000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rgbClr val="FF0000"/>
                          </a:solidFill>
                          <a:latin typeface="Times New Roman" panose="02020603050405020304" pitchFamily="18" charset="0"/>
                          <a:cs typeface="Times New Roman" panose="02020603050405020304" pitchFamily="18" charset="0"/>
                        </a:rPr>
                        <a:t>53.84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819003"/>
                  </a:ext>
                </a:extLst>
              </a:tr>
            </a:tbl>
          </a:graphicData>
        </a:graphic>
      </p:graphicFrame>
      <p:sp>
        <p:nvSpPr>
          <p:cNvPr id="5" name="TextBox 4">
            <a:extLst>
              <a:ext uri="{FF2B5EF4-FFF2-40B4-BE49-F238E27FC236}">
                <a16:creationId xmlns:a16="http://schemas.microsoft.com/office/drawing/2014/main" id="{20BCC86E-54AF-4E4D-884B-EEE5EE252363}"/>
              </a:ext>
            </a:extLst>
          </p:cNvPr>
          <p:cNvSpPr txBox="1"/>
          <p:nvPr/>
        </p:nvSpPr>
        <p:spPr>
          <a:xfrm>
            <a:off x="0" y="4306957"/>
            <a:ext cx="12192000" cy="2554545"/>
          </a:xfrm>
          <a:prstGeom prst="rect">
            <a:avLst/>
          </a:prstGeom>
          <a:noFill/>
        </p:spPr>
        <p:txBody>
          <a:bodyPr wrap="square" rtlCol="0">
            <a:spAutoFit/>
          </a:bodyPr>
          <a:lstStyle/>
          <a:p>
            <a:r>
              <a:rPr lang="en-US" sz="4000" dirty="0"/>
              <a:t>PERFECT:::: sums up to </a:t>
            </a:r>
            <a:r>
              <a:rPr lang="en-US" sz="4000" dirty="0">
                <a:solidFill>
                  <a:srgbClr val="548235"/>
                </a:solidFill>
              </a:rPr>
              <a:t>1.000 (1 whole)  </a:t>
            </a:r>
            <a:r>
              <a:rPr lang="en-US" sz="4000" dirty="0"/>
              <a:t>or  </a:t>
            </a:r>
            <a:r>
              <a:rPr lang="en-US" sz="4000" dirty="0">
                <a:solidFill>
                  <a:srgbClr val="000099"/>
                </a:solidFill>
              </a:rPr>
              <a:t>100%</a:t>
            </a:r>
          </a:p>
          <a:p>
            <a:endParaRPr lang="en-US" sz="4000" dirty="0">
              <a:solidFill>
                <a:srgbClr val="000099"/>
              </a:solidFill>
            </a:endParaRPr>
          </a:p>
          <a:p>
            <a:r>
              <a:rPr lang="en-US" sz="4000" dirty="0">
                <a:solidFill>
                  <a:srgbClr val="000099"/>
                </a:solidFill>
              </a:rPr>
              <a:t>ALWAYS check to make sure you are not making a dopey boo </a:t>
            </a:r>
            <a:r>
              <a:rPr lang="en-US" sz="4000" dirty="0" err="1">
                <a:solidFill>
                  <a:srgbClr val="000099"/>
                </a:solidFill>
              </a:rPr>
              <a:t>boo</a:t>
            </a:r>
            <a:r>
              <a:rPr lang="en-US" sz="4000" dirty="0">
                <a:solidFill>
                  <a:srgbClr val="000099"/>
                </a:solidFill>
              </a:rPr>
              <a:t>.  </a:t>
            </a:r>
          </a:p>
        </p:txBody>
      </p:sp>
      <p:cxnSp>
        <p:nvCxnSpPr>
          <p:cNvPr id="7" name="Straight Arrow Connector 6">
            <a:extLst>
              <a:ext uri="{FF2B5EF4-FFF2-40B4-BE49-F238E27FC236}">
                <a16:creationId xmlns:a16="http://schemas.microsoft.com/office/drawing/2014/main" id="{D921B282-13AA-4B04-A698-E4BAA73249C2}"/>
              </a:ext>
            </a:extLst>
          </p:cNvPr>
          <p:cNvCxnSpPr/>
          <p:nvPr/>
        </p:nvCxnSpPr>
        <p:spPr>
          <a:xfrm flipV="1">
            <a:off x="9448800" y="2782957"/>
            <a:ext cx="1484243" cy="1550504"/>
          </a:xfrm>
          <a:prstGeom prst="straightConnector1">
            <a:avLst/>
          </a:prstGeom>
          <a:ln w="76200">
            <a:solidFill>
              <a:srgbClr val="000099"/>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B22C49D-95AD-42AE-85FD-C13CC6081719}"/>
              </a:ext>
            </a:extLst>
          </p:cNvPr>
          <p:cNvCxnSpPr>
            <a:cxnSpLocks/>
          </p:cNvCxnSpPr>
          <p:nvPr/>
        </p:nvCxnSpPr>
        <p:spPr>
          <a:xfrm flipH="1" flipV="1">
            <a:off x="3829878" y="3111698"/>
            <a:ext cx="1762540" cy="1221763"/>
          </a:xfrm>
          <a:prstGeom prst="straightConnector1">
            <a:avLst/>
          </a:prstGeom>
          <a:ln w="76200">
            <a:solidFill>
              <a:srgbClr val="54823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694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19427D-0499-45BC-A54C-460C093B4431}"/>
              </a:ext>
            </a:extLst>
          </p:cNvPr>
          <p:cNvSpPr txBox="1"/>
          <p:nvPr/>
        </p:nvSpPr>
        <p:spPr>
          <a:xfrm>
            <a:off x="0" y="0"/>
            <a:ext cx="12192000" cy="1815882"/>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Five minutes of silence, everyone must get this correct.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Make believe element Ch (for chocolate chips!) data as follows.  What is the average weighted atomic mass of these naturally occurring isotopes?</a:t>
            </a:r>
          </a:p>
        </p:txBody>
      </p:sp>
      <p:graphicFrame>
        <p:nvGraphicFramePr>
          <p:cNvPr id="3" name="Table 3">
            <a:extLst>
              <a:ext uri="{FF2B5EF4-FFF2-40B4-BE49-F238E27FC236}">
                <a16:creationId xmlns:a16="http://schemas.microsoft.com/office/drawing/2014/main" id="{706F708E-2310-4F38-AFBE-0581A83A0E79}"/>
              </a:ext>
            </a:extLst>
          </p:cNvPr>
          <p:cNvGraphicFramePr>
            <a:graphicFrameLocks noGrp="1"/>
          </p:cNvGraphicFramePr>
          <p:nvPr>
            <p:extLst>
              <p:ext uri="{D42A27DB-BD31-4B8C-83A1-F6EECF244321}">
                <p14:modId xmlns:p14="http://schemas.microsoft.com/office/powerpoint/2010/main" val="4099396752"/>
              </p:ext>
            </p:extLst>
          </p:nvPr>
        </p:nvGraphicFramePr>
        <p:xfrm>
          <a:off x="1709528" y="2261246"/>
          <a:ext cx="7089912" cy="2335508"/>
        </p:xfrm>
        <a:graphic>
          <a:graphicData uri="http://schemas.openxmlformats.org/drawingml/2006/table">
            <a:tbl>
              <a:tblPr firstRow="1" bandRow="1">
                <a:tableStyleId>{5C22544A-7EE6-4342-B048-85BDC9FD1C3A}</a:tableStyleId>
              </a:tblPr>
              <a:tblGrid>
                <a:gridCol w="2363304">
                  <a:extLst>
                    <a:ext uri="{9D8B030D-6E8A-4147-A177-3AD203B41FA5}">
                      <a16:colId xmlns:a16="http://schemas.microsoft.com/office/drawing/2014/main" val="131563120"/>
                    </a:ext>
                  </a:extLst>
                </a:gridCol>
                <a:gridCol w="2363304">
                  <a:extLst>
                    <a:ext uri="{9D8B030D-6E8A-4147-A177-3AD203B41FA5}">
                      <a16:colId xmlns:a16="http://schemas.microsoft.com/office/drawing/2014/main" val="3969250278"/>
                    </a:ext>
                  </a:extLst>
                </a:gridCol>
                <a:gridCol w="2363304">
                  <a:extLst>
                    <a:ext uri="{9D8B030D-6E8A-4147-A177-3AD203B41FA5}">
                      <a16:colId xmlns:a16="http://schemas.microsoft.com/office/drawing/2014/main" val="3823392851"/>
                    </a:ext>
                  </a:extLst>
                </a:gridCol>
              </a:tblGrid>
              <a:tr h="583877">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621745924"/>
                  </a:ext>
                </a:extLst>
              </a:tr>
              <a:tr h="583877">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50596438"/>
                  </a:ext>
                </a:extLst>
              </a:tr>
              <a:tr h="583877">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492379920"/>
                  </a:ext>
                </a:extLst>
              </a:tr>
              <a:tr h="583877">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35480917"/>
                  </a:ext>
                </a:extLst>
              </a:tr>
            </a:tbl>
          </a:graphicData>
        </a:graphic>
      </p:graphicFrame>
    </p:spTree>
    <p:extLst>
      <p:ext uri="{BB962C8B-B14F-4D97-AF65-F5344CB8AC3E}">
        <p14:creationId xmlns:p14="http://schemas.microsoft.com/office/powerpoint/2010/main" val="4008208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19427D-0499-45BC-A54C-460C093B4431}"/>
              </a:ext>
            </a:extLst>
          </p:cNvPr>
          <p:cNvSpPr txBox="1"/>
          <p:nvPr/>
        </p:nvSpPr>
        <p:spPr>
          <a:xfrm>
            <a:off x="0" y="0"/>
            <a:ext cx="121920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Make believe element Ch data as follows.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What is the average weighted atomic mass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of these naturally occurring isotopes?</a:t>
            </a:r>
          </a:p>
        </p:txBody>
      </p:sp>
      <p:graphicFrame>
        <p:nvGraphicFramePr>
          <p:cNvPr id="3" name="Table 3">
            <a:extLst>
              <a:ext uri="{FF2B5EF4-FFF2-40B4-BE49-F238E27FC236}">
                <a16:creationId xmlns:a16="http://schemas.microsoft.com/office/drawing/2014/main" id="{706F708E-2310-4F38-AFBE-0581A83A0E79}"/>
              </a:ext>
            </a:extLst>
          </p:cNvPr>
          <p:cNvGraphicFramePr>
            <a:graphicFrameLocks noGrp="1"/>
          </p:cNvGraphicFramePr>
          <p:nvPr>
            <p:extLst>
              <p:ext uri="{D42A27DB-BD31-4B8C-83A1-F6EECF244321}">
                <p14:modId xmlns:p14="http://schemas.microsoft.com/office/powerpoint/2010/main" val="1793102084"/>
              </p:ext>
            </p:extLst>
          </p:nvPr>
        </p:nvGraphicFramePr>
        <p:xfrm>
          <a:off x="7301952" y="0"/>
          <a:ext cx="4890048" cy="1881808"/>
        </p:xfrm>
        <a:graphic>
          <a:graphicData uri="http://schemas.openxmlformats.org/drawingml/2006/table">
            <a:tbl>
              <a:tblPr firstRow="1" bandRow="1">
                <a:tableStyleId>{5C22544A-7EE6-4342-B048-85BDC9FD1C3A}</a:tableStyleId>
              </a:tblPr>
              <a:tblGrid>
                <a:gridCol w="1630016">
                  <a:extLst>
                    <a:ext uri="{9D8B030D-6E8A-4147-A177-3AD203B41FA5}">
                      <a16:colId xmlns:a16="http://schemas.microsoft.com/office/drawing/2014/main" val="131563120"/>
                    </a:ext>
                  </a:extLst>
                </a:gridCol>
                <a:gridCol w="1630016">
                  <a:extLst>
                    <a:ext uri="{9D8B030D-6E8A-4147-A177-3AD203B41FA5}">
                      <a16:colId xmlns:a16="http://schemas.microsoft.com/office/drawing/2014/main" val="3969250278"/>
                    </a:ext>
                  </a:extLst>
                </a:gridCol>
                <a:gridCol w="1630016">
                  <a:extLst>
                    <a:ext uri="{9D8B030D-6E8A-4147-A177-3AD203B41FA5}">
                      <a16:colId xmlns:a16="http://schemas.microsoft.com/office/drawing/2014/main" val="3823392851"/>
                    </a:ext>
                  </a:extLst>
                </a:gridCol>
              </a:tblGrid>
              <a:tr h="48585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621745924"/>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50596438"/>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492379920"/>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35480917"/>
                  </a:ext>
                </a:extLst>
              </a:tr>
            </a:tbl>
          </a:graphicData>
        </a:graphic>
      </p:graphicFrame>
      <p:graphicFrame>
        <p:nvGraphicFramePr>
          <p:cNvPr id="4" name="Table 3">
            <a:extLst>
              <a:ext uri="{FF2B5EF4-FFF2-40B4-BE49-F238E27FC236}">
                <a16:creationId xmlns:a16="http://schemas.microsoft.com/office/drawing/2014/main" id="{AE193F16-6C82-4634-8C85-5CE946473685}"/>
              </a:ext>
            </a:extLst>
          </p:cNvPr>
          <p:cNvGraphicFramePr>
            <a:graphicFrameLocks noGrp="1"/>
          </p:cNvGraphicFramePr>
          <p:nvPr>
            <p:extLst>
              <p:ext uri="{D42A27DB-BD31-4B8C-83A1-F6EECF244321}">
                <p14:modId xmlns:p14="http://schemas.microsoft.com/office/powerpoint/2010/main" val="3673562945"/>
              </p:ext>
            </p:extLst>
          </p:nvPr>
        </p:nvGraphicFramePr>
        <p:xfrm>
          <a:off x="1" y="2683563"/>
          <a:ext cx="12191999" cy="4284222"/>
        </p:xfrm>
        <a:graphic>
          <a:graphicData uri="http://schemas.openxmlformats.org/drawingml/2006/table">
            <a:tbl>
              <a:tblPr firstRow="1" bandRow="1">
                <a:tableStyleId>{5C22544A-7EE6-4342-B048-85BDC9FD1C3A}</a:tableStyleId>
              </a:tblPr>
              <a:tblGrid>
                <a:gridCol w="2284979">
                  <a:extLst>
                    <a:ext uri="{9D8B030D-6E8A-4147-A177-3AD203B41FA5}">
                      <a16:colId xmlns:a16="http://schemas.microsoft.com/office/drawing/2014/main" val="131563120"/>
                    </a:ext>
                  </a:extLst>
                </a:gridCol>
                <a:gridCol w="3133686">
                  <a:extLst>
                    <a:ext uri="{9D8B030D-6E8A-4147-A177-3AD203B41FA5}">
                      <a16:colId xmlns:a16="http://schemas.microsoft.com/office/drawing/2014/main" val="3969250278"/>
                    </a:ext>
                  </a:extLst>
                </a:gridCol>
                <a:gridCol w="2611406">
                  <a:extLst>
                    <a:ext uri="{9D8B030D-6E8A-4147-A177-3AD203B41FA5}">
                      <a16:colId xmlns:a16="http://schemas.microsoft.com/office/drawing/2014/main" val="3823392851"/>
                    </a:ext>
                  </a:extLst>
                </a:gridCol>
                <a:gridCol w="4161928">
                  <a:extLst>
                    <a:ext uri="{9D8B030D-6E8A-4147-A177-3AD203B41FA5}">
                      <a16:colId xmlns:a16="http://schemas.microsoft.com/office/drawing/2014/main" val="1614971909"/>
                    </a:ext>
                  </a:extLst>
                </a:gridCol>
              </a:tblGrid>
              <a:tr h="762002">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Proportional mass </a:t>
                      </a:r>
                      <a:r>
                        <a:rPr lang="en-US" sz="1800" b="0" dirty="0">
                          <a:solidFill>
                            <a:srgbClr val="FF0000"/>
                          </a:solidFill>
                          <a:latin typeface="Times New Roman" panose="02020603050405020304" pitchFamily="18" charset="0"/>
                          <a:cs typeface="Times New Roman" panose="02020603050405020304" pitchFamily="18" charset="0"/>
                        </a:rPr>
                        <a:t>(4 SF)</a:t>
                      </a: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21745924"/>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50596438"/>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2379920"/>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635480917"/>
                  </a:ext>
                </a:extLst>
              </a:tr>
              <a:tr h="704444">
                <a:tc>
                  <a:txBody>
                    <a:bodyPr/>
                    <a:lstStyle/>
                    <a:p>
                      <a:pPr algn="ctr"/>
                      <a:endParaRPr lang="en-US" sz="3200" b="0" dirty="0">
                        <a:solidFill>
                          <a:srgbClr val="000099"/>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endParaRPr lang="en-US" sz="3200" b="0" dirty="0">
                        <a:solidFill>
                          <a:srgbClr val="000099"/>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800" b="1" dirty="0">
                          <a:solidFill>
                            <a:srgbClr val="FF0000"/>
                          </a:solidFill>
                          <a:latin typeface="Times New Roman" panose="02020603050405020304" pitchFamily="18" charset="0"/>
                          <a:cs typeface="Times New Roman" panose="02020603050405020304" pitchFamily="18" charset="0"/>
                        </a:rPr>
                        <a:t>Sums to 1.000!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87445789"/>
                  </a:ext>
                </a:extLst>
              </a:tr>
              <a:tr h="704444">
                <a:tc gridSpan="3">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Average weighted atomic 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3200" b="0" dirty="0">
                        <a:solidFill>
                          <a:schemeClr val="accent6">
                            <a:lumMod val="7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70819003"/>
                  </a:ext>
                </a:extLst>
              </a:tr>
            </a:tbl>
          </a:graphicData>
        </a:graphic>
      </p:graphicFrame>
    </p:spTree>
    <p:extLst>
      <p:ext uri="{BB962C8B-B14F-4D97-AF65-F5344CB8AC3E}">
        <p14:creationId xmlns:p14="http://schemas.microsoft.com/office/powerpoint/2010/main" val="393235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19427D-0499-45BC-A54C-460C093B4431}"/>
              </a:ext>
            </a:extLst>
          </p:cNvPr>
          <p:cNvSpPr txBox="1"/>
          <p:nvPr/>
        </p:nvSpPr>
        <p:spPr>
          <a:xfrm>
            <a:off x="0" y="0"/>
            <a:ext cx="121920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Make believe element Ch data as follows.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What is the average weighted atomic mass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of these naturally occurring isotopes?</a:t>
            </a:r>
          </a:p>
        </p:txBody>
      </p:sp>
      <p:graphicFrame>
        <p:nvGraphicFramePr>
          <p:cNvPr id="3" name="Table 3">
            <a:extLst>
              <a:ext uri="{FF2B5EF4-FFF2-40B4-BE49-F238E27FC236}">
                <a16:creationId xmlns:a16="http://schemas.microsoft.com/office/drawing/2014/main" id="{706F708E-2310-4F38-AFBE-0581A83A0E79}"/>
              </a:ext>
            </a:extLst>
          </p:cNvPr>
          <p:cNvGraphicFramePr>
            <a:graphicFrameLocks noGrp="1"/>
          </p:cNvGraphicFramePr>
          <p:nvPr/>
        </p:nvGraphicFramePr>
        <p:xfrm>
          <a:off x="7301952" y="0"/>
          <a:ext cx="4890048" cy="1881808"/>
        </p:xfrm>
        <a:graphic>
          <a:graphicData uri="http://schemas.openxmlformats.org/drawingml/2006/table">
            <a:tbl>
              <a:tblPr firstRow="1" bandRow="1">
                <a:tableStyleId>{5C22544A-7EE6-4342-B048-85BDC9FD1C3A}</a:tableStyleId>
              </a:tblPr>
              <a:tblGrid>
                <a:gridCol w="1630016">
                  <a:extLst>
                    <a:ext uri="{9D8B030D-6E8A-4147-A177-3AD203B41FA5}">
                      <a16:colId xmlns:a16="http://schemas.microsoft.com/office/drawing/2014/main" val="131563120"/>
                    </a:ext>
                  </a:extLst>
                </a:gridCol>
                <a:gridCol w="1630016">
                  <a:extLst>
                    <a:ext uri="{9D8B030D-6E8A-4147-A177-3AD203B41FA5}">
                      <a16:colId xmlns:a16="http://schemas.microsoft.com/office/drawing/2014/main" val="3969250278"/>
                    </a:ext>
                  </a:extLst>
                </a:gridCol>
                <a:gridCol w="1630016">
                  <a:extLst>
                    <a:ext uri="{9D8B030D-6E8A-4147-A177-3AD203B41FA5}">
                      <a16:colId xmlns:a16="http://schemas.microsoft.com/office/drawing/2014/main" val="3823392851"/>
                    </a:ext>
                  </a:extLst>
                </a:gridCol>
              </a:tblGrid>
              <a:tr h="48585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621745924"/>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50596438"/>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492379920"/>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35480917"/>
                  </a:ext>
                </a:extLst>
              </a:tr>
            </a:tbl>
          </a:graphicData>
        </a:graphic>
      </p:graphicFrame>
      <p:graphicFrame>
        <p:nvGraphicFramePr>
          <p:cNvPr id="4" name="Table 3">
            <a:extLst>
              <a:ext uri="{FF2B5EF4-FFF2-40B4-BE49-F238E27FC236}">
                <a16:creationId xmlns:a16="http://schemas.microsoft.com/office/drawing/2014/main" id="{AE193F16-6C82-4634-8C85-5CE946473685}"/>
              </a:ext>
            </a:extLst>
          </p:cNvPr>
          <p:cNvGraphicFramePr>
            <a:graphicFrameLocks noGrp="1"/>
          </p:cNvGraphicFramePr>
          <p:nvPr>
            <p:extLst>
              <p:ext uri="{D42A27DB-BD31-4B8C-83A1-F6EECF244321}">
                <p14:modId xmlns:p14="http://schemas.microsoft.com/office/powerpoint/2010/main" val="3984905153"/>
              </p:ext>
            </p:extLst>
          </p:nvPr>
        </p:nvGraphicFramePr>
        <p:xfrm>
          <a:off x="1" y="2683563"/>
          <a:ext cx="12191999" cy="3579778"/>
        </p:xfrm>
        <a:graphic>
          <a:graphicData uri="http://schemas.openxmlformats.org/drawingml/2006/table">
            <a:tbl>
              <a:tblPr firstRow="1" bandRow="1">
                <a:tableStyleId>{5C22544A-7EE6-4342-B048-85BDC9FD1C3A}</a:tableStyleId>
              </a:tblPr>
              <a:tblGrid>
                <a:gridCol w="2284979">
                  <a:extLst>
                    <a:ext uri="{9D8B030D-6E8A-4147-A177-3AD203B41FA5}">
                      <a16:colId xmlns:a16="http://schemas.microsoft.com/office/drawing/2014/main" val="131563120"/>
                    </a:ext>
                  </a:extLst>
                </a:gridCol>
                <a:gridCol w="3133686">
                  <a:extLst>
                    <a:ext uri="{9D8B030D-6E8A-4147-A177-3AD203B41FA5}">
                      <a16:colId xmlns:a16="http://schemas.microsoft.com/office/drawing/2014/main" val="3969250278"/>
                    </a:ext>
                  </a:extLst>
                </a:gridCol>
                <a:gridCol w="2611406">
                  <a:extLst>
                    <a:ext uri="{9D8B030D-6E8A-4147-A177-3AD203B41FA5}">
                      <a16:colId xmlns:a16="http://schemas.microsoft.com/office/drawing/2014/main" val="3823392851"/>
                    </a:ext>
                  </a:extLst>
                </a:gridCol>
                <a:gridCol w="4161928">
                  <a:extLst>
                    <a:ext uri="{9D8B030D-6E8A-4147-A177-3AD203B41FA5}">
                      <a16:colId xmlns:a16="http://schemas.microsoft.com/office/drawing/2014/main" val="1614971909"/>
                    </a:ext>
                  </a:extLst>
                </a:gridCol>
              </a:tblGrid>
              <a:tr h="762002">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Proportional mass </a:t>
                      </a:r>
                      <a:r>
                        <a:rPr lang="en-US" sz="1800" b="0" dirty="0">
                          <a:solidFill>
                            <a:srgbClr val="FF0000"/>
                          </a:solidFill>
                          <a:latin typeface="Times New Roman" panose="02020603050405020304" pitchFamily="18" charset="0"/>
                          <a:cs typeface="Times New Roman" panose="02020603050405020304" pitchFamily="18" charset="0"/>
                        </a:rPr>
                        <a:t>(4 SF)</a:t>
                      </a: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21745924"/>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32.78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50596438"/>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2379920"/>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635480917"/>
                  </a:ext>
                </a:extLst>
              </a:tr>
              <a:tr h="704444">
                <a:tc gridSpan="3">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Average weighted atomic 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3200" b="0" dirty="0">
                        <a:solidFill>
                          <a:schemeClr val="accent6">
                            <a:lumMod val="7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70819003"/>
                  </a:ext>
                </a:extLst>
              </a:tr>
            </a:tbl>
          </a:graphicData>
        </a:graphic>
      </p:graphicFrame>
    </p:spTree>
    <p:extLst>
      <p:ext uri="{BB962C8B-B14F-4D97-AF65-F5344CB8AC3E}">
        <p14:creationId xmlns:p14="http://schemas.microsoft.com/office/powerpoint/2010/main" val="2524330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19427D-0499-45BC-A54C-460C093B4431}"/>
              </a:ext>
            </a:extLst>
          </p:cNvPr>
          <p:cNvSpPr txBox="1"/>
          <p:nvPr/>
        </p:nvSpPr>
        <p:spPr>
          <a:xfrm>
            <a:off x="0" y="0"/>
            <a:ext cx="121920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Make believe element Ch data as follows.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What is the average weighted atomic mass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of these naturally occurring isotopes?</a:t>
            </a:r>
          </a:p>
        </p:txBody>
      </p:sp>
      <p:graphicFrame>
        <p:nvGraphicFramePr>
          <p:cNvPr id="3" name="Table 3">
            <a:extLst>
              <a:ext uri="{FF2B5EF4-FFF2-40B4-BE49-F238E27FC236}">
                <a16:creationId xmlns:a16="http://schemas.microsoft.com/office/drawing/2014/main" id="{706F708E-2310-4F38-AFBE-0581A83A0E79}"/>
              </a:ext>
            </a:extLst>
          </p:cNvPr>
          <p:cNvGraphicFramePr>
            <a:graphicFrameLocks noGrp="1"/>
          </p:cNvGraphicFramePr>
          <p:nvPr/>
        </p:nvGraphicFramePr>
        <p:xfrm>
          <a:off x="7301952" y="0"/>
          <a:ext cx="4890048" cy="1881808"/>
        </p:xfrm>
        <a:graphic>
          <a:graphicData uri="http://schemas.openxmlformats.org/drawingml/2006/table">
            <a:tbl>
              <a:tblPr firstRow="1" bandRow="1">
                <a:tableStyleId>{5C22544A-7EE6-4342-B048-85BDC9FD1C3A}</a:tableStyleId>
              </a:tblPr>
              <a:tblGrid>
                <a:gridCol w="1630016">
                  <a:extLst>
                    <a:ext uri="{9D8B030D-6E8A-4147-A177-3AD203B41FA5}">
                      <a16:colId xmlns:a16="http://schemas.microsoft.com/office/drawing/2014/main" val="131563120"/>
                    </a:ext>
                  </a:extLst>
                </a:gridCol>
                <a:gridCol w="1630016">
                  <a:extLst>
                    <a:ext uri="{9D8B030D-6E8A-4147-A177-3AD203B41FA5}">
                      <a16:colId xmlns:a16="http://schemas.microsoft.com/office/drawing/2014/main" val="3969250278"/>
                    </a:ext>
                  </a:extLst>
                </a:gridCol>
                <a:gridCol w="1630016">
                  <a:extLst>
                    <a:ext uri="{9D8B030D-6E8A-4147-A177-3AD203B41FA5}">
                      <a16:colId xmlns:a16="http://schemas.microsoft.com/office/drawing/2014/main" val="3823392851"/>
                    </a:ext>
                  </a:extLst>
                </a:gridCol>
              </a:tblGrid>
              <a:tr h="48585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621745924"/>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50596438"/>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492379920"/>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35480917"/>
                  </a:ext>
                </a:extLst>
              </a:tr>
            </a:tbl>
          </a:graphicData>
        </a:graphic>
      </p:graphicFrame>
      <p:graphicFrame>
        <p:nvGraphicFramePr>
          <p:cNvPr id="4" name="Table 3">
            <a:extLst>
              <a:ext uri="{FF2B5EF4-FFF2-40B4-BE49-F238E27FC236}">
                <a16:creationId xmlns:a16="http://schemas.microsoft.com/office/drawing/2014/main" id="{AE193F16-6C82-4634-8C85-5CE946473685}"/>
              </a:ext>
            </a:extLst>
          </p:cNvPr>
          <p:cNvGraphicFramePr>
            <a:graphicFrameLocks noGrp="1"/>
          </p:cNvGraphicFramePr>
          <p:nvPr>
            <p:extLst>
              <p:ext uri="{D42A27DB-BD31-4B8C-83A1-F6EECF244321}">
                <p14:modId xmlns:p14="http://schemas.microsoft.com/office/powerpoint/2010/main" val="3288066908"/>
              </p:ext>
            </p:extLst>
          </p:nvPr>
        </p:nvGraphicFramePr>
        <p:xfrm>
          <a:off x="1" y="2683563"/>
          <a:ext cx="12191999" cy="3579778"/>
        </p:xfrm>
        <a:graphic>
          <a:graphicData uri="http://schemas.openxmlformats.org/drawingml/2006/table">
            <a:tbl>
              <a:tblPr firstRow="1" bandRow="1">
                <a:tableStyleId>{5C22544A-7EE6-4342-B048-85BDC9FD1C3A}</a:tableStyleId>
              </a:tblPr>
              <a:tblGrid>
                <a:gridCol w="2284979">
                  <a:extLst>
                    <a:ext uri="{9D8B030D-6E8A-4147-A177-3AD203B41FA5}">
                      <a16:colId xmlns:a16="http://schemas.microsoft.com/office/drawing/2014/main" val="131563120"/>
                    </a:ext>
                  </a:extLst>
                </a:gridCol>
                <a:gridCol w="3133686">
                  <a:extLst>
                    <a:ext uri="{9D8B030D-6E8A-4147-A177-3AD203B41FA5}">
                      <a16:colId xmlns:a16="http://schemas.microsoft.com/office/drawing/2014/main" val="3969250278"/>
                    </a:ext>
                  </a:extLst>
                </a:gridCol>
                <a:gridCol w="2611406">
                  <a:extLst>
                    <a:ext uri="{9D8B030D-6E8A-4147-A177-3AD203B41FA5}">
                      <a16:colId xmlns:a16="http://schemas.microsoft.com/office/drawing/2014/main" val="3823392851"/>
                    </a:ext>
                  </a:extLst>
                </a:gridCol>
                <a:gridCol w="4161928">
                  <a:extLst>
                    <a:ext uri="{9D8B030D-6E8A-4147-A177-3AD203B41FA5}">
                      <a16:colId xmlns:a16="http://schemas.microsoft.com/office/drawing/2014/main" val="1614971909"/>
                    </a:ext>
                  </a:extLst>
                </a:gridCol>
              </a:tblGrid>
              <a:tr h="762002">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Proportional mass </a:t>
                      </a:r>
                      <a:r>
                        <a:rPr lang="en-US" sz="1800" b="0" dirty="0">
                          <a:solidFill>
                            <a:srgbClr val="FF0000"/>
                          </a:solidFill>
                          <a:latin typeface="Times New Roman" panose="02020603050405020304" pitchFamily="18" charset="0"/>
                          <a:cs typeface="Times New Roman" panose="02020603050405020304" pitchFamily="18" charset="0"/>
                        </a:rPr>
                        <a:t>(4 SF)</a:t>
                      </a: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21745924"/>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32.78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50596438"/>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5.669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2379920"/>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635480917"/>
                  </a:ext>
                </a:extLst>
              </a:tr>
              <a:tr h="704444">
                <a:tc gridSpan="3">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Average weighted atomic 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3200" b="0" dirty="0">
                        <a:solidFill>
                          <a:schemeClr val="accent6">
                            <a:lumMod val="7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70819003"/>
                  </a:ext>
                </a:extLst>
              </a:tr>
            </a:tbl>
          </a:graphicData>
        </a:graphic>
      </p:graphicFrame>
    </p:spTree>
    <p:extLst>
      <p:ext uri="{BB962C8B-B14F-4D97-AF65-F5344CB8AC3E}">
        <p14:creationId xmlns:p14="http://schemas.microsoft.com/office/powerpoint/2010/main" val="1577418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19427D-0499-45BC-A54C-460C093B4431}"/>
              </a:ext>
            </a:extLst>
          </p:cNvPr>
          <p:cNvSpPr txBox="1"/>
          <p:nvPr/>
        </p:nvSpPr>
        <p:spPr>
          <a:xfrm>
            <a:off x="0" y="0"/>
            <a:ext cx="121920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Make believe element Ch data as follows.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What is the average weighted atomic mass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of these naturally occurring isotopes?</a:t>
            </a:r>
          </a:p>
        </p:txBody>
      </p:sp>
      <p:graphicFrame>
        <p:nvGraphicFramePr>
          <p:cNvPr id="3" name="Table 3">
            <a:extLst>
              <a:ext uri="{FF2B5EF4-FFF2-40B4-BE49-F238E27FC236}">
                <a16:creationId xmlns:a16="http://schemas.microsoft.com/office/drawing/2014/main" id="{706F708E-2310-4F38-AFBE-0581A83A0E79}"/>
              </a:ext>
            </a:extLst>
          </p:cNvPr>
          <p:cNvGraphicFramePr>
            <a:graphicFrameLocks noGrp="1"/>
          </p:cNvGraphicFramePr>
          <p:nvPr/>
        </p:nvGraphicFramePr>
        <p:xfrm>
          <a:off x="7301952" y="0"/>
          <a:ext cx="4890048" cy="1881808"/>
        </p:xfrm>
        <a:graphic>
          <a:graphicData uri="http://schemas.openxmlformats.org/drawingml/2006/table">
            <a:tbl>
              <a:tblPr firstRow="1" bandRow="1">
                <a:tableStyleId>{5C22544A-7EE6-4342-B048-85BDC9FD1C3A}</a:tableStyleId>
              </a:tblPr>
              <a:tblGrid>
                <a:gridCol w="1630016">
                  <a:extLst>
                    <a:ext uri="{9D8B030D-6E8A-4147-A177-3AD203B41FA5}">
                      <a16:colId xmlns:a16="http://schemas.microsoft.com/office/drawing/2014/main" val="131563120"/>
                    </a:ext>
                  </a:extLst>
                </a:gridCol>
                <a:gridCol w="1630016">
                  <a:extLst>
                    <a:ext uri="{9D8B030D-6E8A-4147-A177-3AD203B41FA5}">
                      <a16:colId xmlns:a16="http://schemas.microsoft.com/office/drawing/2014/main" val="3969250278"/>
                    </a:ext>
                  </a:extLst>
                </a:gridCol>
                <a:gridCol w="1630016">
                  <a:extLst>
                    <a:ext uri="{9D8B030D-6E8A-4147-A177-3AD203B41FA5}">
                      <a16:colId xmlns:a16="http://schemas.microsoft.com/office/drawing/2014/main" val="3823392851"/>
                    </a:ext>
                  </a:extLst>
                </a:gridCol>
              </a:tblGrid>
              <a:tr h="48585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621745924"/>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50596438"/>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492379920"/>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35480917"/>
                  </a:ext>
                </a:extLst>
              </a:tr>
            </a:tbl>
          </a:graphicData>
        </a:graphic>
      </p:graphicFrame>
      <p:graphicFrame>
        <p:nvGraphicFramePr>
          <p:cNvPr id="4" name="Table 3">
            <a:extLst>
              <a:ext uri="{FF2B5EF4-FFF2-40B4-BE49-F238E27FC236}">
                <a16:creationId xmlns:a16="http://schemas.microsoft.com/office/drawing/2014/main" id="{AE193F16-6C82-4634-8C85-5CE946473685}"/>
              </a:ext>
            </a:extLst>
          </p:cNvPr>
          <p:cNvGraphicFramePr>
            <a:graphicFrameLocks noGrp="1"/>
          </p:cNvGraphicFramePr>
          <p:nvPr>
            <p:extLst>
              <p:ext uri="{D42A27DB-BD31-4B8C-83A1-F6EECF244321}">
                <p14:modId xmlns:p14="http://schemas.microsoft.com/office/powerpoint/2010/main" val="1094707822"/>
              </p:ext>
            </p:extLst>
          </p:nvPr>
        </p:nvGraphicFramePr>
        <p:xfrm>
          <a:off x="1" y="2683563"/>
          <a:ext cx="12191999" cy="3579778"/>
        </p:xfrm>
        <a:graphic>
          <a:graphicData uri="http://schemas.openxmlformats.org/drawingml/2006/table">
            <a:tbl>
              <a:tblPr firstRow="1" bandRow="1">
                <a:tableStyleId>{5C22544A-7EE6-4342-B048-85BDC9FD1C3A}</a:tableStyleId>
              </a:tblPr>
              <a:tblGrid>
                <a:gridCol w="2284979">
                  <a:extLst>
                    <a:ext uri="{9D8B030D-6E8A-4147-A177-3AD203B41FA5}">
                      <a16:colId xmlns:a16="http://schemas.microsoft.com/office/drawing/2014/main" val="131563120"/>
                    </a:ext>
                  </a:extLst>
                </a:gridCol>
                <a:gridCol w="3133686">
                  <a:extLst>
                    <a:ext uri="{9D8B030D-6E8A-4147-A177-3AD203B41FA5}">
                      <a16:colId xmlns:a16="http://schemas.microsoft.com/office/drawing/2014/main" val="3969250278"/>
                    </a:ext>
                  </a:extLst>
                </a:gridCol>
                <a:gridCol w="2611406">
                  <a:extLst>
                    <a:ext uri="{9D8B030D-6E8A-4147-A177-3AD203B41FA5}">
                      <a16:colId xmlns:a16="http://schemas.microsoft.com/office/drawing/2014/main" val="3823392851"/>
                    </a:ext>
                  </a:extLst>
                </a:gridCol>
                <a:gridCol w="4161928">
                  <a:extLst>
                    <a:ext uri="{9D8B030D-6E8A-4147-A177-3AD203B41FA5}">
                      <a16:colId xmlns:a16="http://schemas.microsoft.com/office/drawing/2014/main" val="1614971909"/>
                    </a:ext>
                  </a:extLst>
                </a:gridCol>
              </a:tblGrid>
              <a:tr h="762002">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Proportional mass </a:t>
                      </a:r>
                      <a:r>
                        <a:rPr lang="en-US" sz="1800" b="0" dirty="0">
                          <a:solidFill>
                            <a:srgbClr val="FF0000"/>
                          </a:solidFill>
                          <a:latin typeface="Times New Roman" panose="02020603050405020304" pitchFamily="18" charset="0"/>
                          <a:cs typeface="Times New Roman" panose="02020603050405020304" pitchFamily="18" charset="0"/>
                        </a:rPr>
                        <a:t>(4 SF)</a:t>
                      </a: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21745924"/>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32.78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50596438"/>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5.669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2379920"/>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5.043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635480917"/>
                  </a:ext>
                </a:extLst>
              </a:tr>
              <a:tr h="704444">
                <a:tc gridSpan="3">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Average weighted atomic 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3200" b="0" dirty="0">
                        <a:solidFill>
                          <a:schemeClr val="accent6">
                            <a:lumMod val="7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70819003"/>
                  </a:ext>
                </a:extLst>
              </a:tr>
            </a:tbl>
          </a:graphicData>
        </a:graphic>
      </p:graphicFrame>
    </p:spTree>
    <p:extLst>
      <p:ext uri="{BB962C8B-B14F-4D97-AF65-F5344CB8AC3E}">
        <p14:creationId xmlns:p14="http://schemas.microsoft.com/office/powerpoint/2010/main" val="3622192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19427D-0499-45BC-A54C-460C093B4431}"/>
              </a:ext>
            </a:extLst>
          </p:cNvPr>
          <p:cNvSpPr txBox="1"/>
          <p:nvPr/>
        </p:nvSpPr>
        <p:spPr>
          <a:xfrm>
            <a:off x="0" y="0"/>
            <a:ext cx="121920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Make believe element Ch data as follows.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What is the average weighted atomic mass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of these naturally occurring isotopes?</a:t>
            </a:r>
          </a:p>
        </p:txBody>
      </p:sp>
      <p:graphicFrame>
        <p:nvGraphicFramePr>
          <p:cNvPr id="3" name="Table 3">
            <a:extLst>
              <a:ext uri="{FF2B5EF4-FFF2-40B4-BE49-F238E27FC236}">
                <a16:creationId xmlns:a16="http://schemas.microsoft.com/office/drawing/2014/main" id="{706F708E-2310-4F38-AFBE-0581A83A0E79}"/>
              </a:ext>
            </a:extLst>
          </p:cNvPr>
          <p:cNvGraphicFramePr>
            <a:graphicFrameLocks noGrp="1"/>
          </p:cNvGraphicFramePr>
          <p:nvPr/>
        </p:nvGraphicFramePr>
        <p:xfrm>
          <a:off x="7301952" y="0"/>
          <a:ext cx="4890048" cy="1881808"/>
        </p:xfrm>
        <a:graphic>
          <a:graphicData uri="http://schemas.openxmlformats.org/drawingml/2006/table">
            <a:tbl>
              <a:tblPr firstRow="1" bandRow="1">
                <a:tableStyleId>{5C22544A-7EE6-4342-B048-85BDC9FD1C3A}</a:tableStyleId>
              </a:tblPr>
              <a:tblGrid>
                <a:gridCol w="1630016">
                  <a:extLst>
                    <a:ext uri="{9D8B030D-6E8A-4147-A177-3AD203B41FA5}">
                      <a16:colId xmlns:a16="http://schemas.microsoft.com/office/drawing/2014/main" val="131563120"/>
                    </a:ext>
                  </a:extLst>
                </a:gridCol>
                <a:gridCol w="1630016">
                  <a:extLst>
                    <a:ext uri="{9D8B030D-6E8A-4147-A177-3AD203B41FA5}">
                      <a16:colId xmlns:a16="http://schemas.microsoft.com/office/drawing/2014/main" val="3969250278"/>
                    </a:ext>
                  </a:extLst>
                </a:gridCol>
                <a:gridCol w="1630016">
                  <a:extLst>
                    <a:ext uri="{9D8B030D-6E8A-4147-A177-3AD203B41FA5}">
                      <a16:colId xmlns:a16="http://schemas.microsoft.com/office/drawing/2014/main" val="3823392851"/>
                    </a:ext>
                  </a:extLst>
                </a:gridCol>
              </a:tblGrid>
              <a:tr h="48585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621745924"/>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50596438"/>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492379920"/>
                  </a:ext>
                </a:extLst>
              </a:tr>
              <a:tr h="465317">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35480917"/>
                  </a:ext>
                </a:extLst>
              </a:tr>
            </a:tbl>
          </a:graphicData>
        </a:graphic>
      </p:graphicFrame>
      <p:graphicFrame>
        <p:nvGraphicFramePr>
          <p:cNvPr id="4" name="Table 3">
            <a:extLst>
              <a:ext uri="{FF2B5EF4-FFF2-40B4-BE49-F238E27FC236}">
                <a16:creationId xmlns:a16="http://schemas.microsoft.com/office/drawing/2014/main" id="{AE193F16-6C82-4634-8C85-5CE946473685}"/>
              </a:ext>
            </a:extLst>
          </p:cNvPr>
          <p:cNvGraphicFramePr>
            <a:graphicFrameLocks noGrp="1"/>
          </p:cNvGraphicFramePr>
          <p:nvPr>
            <p:extLst>
              <p:ext uri="{D42A27DB-BD31-4B8C-83A1-F6EECF244321}">
                <p14:modId xmlns:p14="http://schemas.microsoft.com/office/powerpoint/2010/main" val="931590606"/>
              </p:ext>
            </p:extLst>
          </p:nvPr>
        </p:nvGraphicFramePr>
        <p:xfrm>
          <a:off x="1" y="2683563"/>
          <a:ext cx="12191999" cy="3698294"/>
        </p:xfrm>
        <a:graphic>
          <a:graphicData uri="http://schemas.openxmlformats.org/drawingml/2006/table">
            <a:tbl>
              <a:tblPr firstRow="1" bandRow="1">
                <a:tableStyleId>{5C22544A-7EE6-4342-B048-85BDC9FD1C3A}</a:tableStyleId>
              </a:tblPr>
              <a:tblGrid>
                <a:gridCol w="2284979">
                  <a:extLst>
                    <a:ext uri="{9D8B030D-6E8A-4147-A177-3AD203B41FA5}">
                      <a16:colId xmlns:a16="http://schemas.microsoft.com/office/drawing/2014/main" val="131563120"/>
                    </a:ext>
                  </a:extLst>
                </a:gridCol>
                <a:gridCol w="3133686">
                  <a:extLst>
                    <a:ext uri="{9D8B030D-6E8A-4147-A177-3AD203B41FA5}">
                      <a16:colId xmlns:a16="http://schemas.microsoft.com/office/drawing/2014/main" val="3969250278"/>
                    </a:ext>
                  </a:extLst>
                </a:gridCol>
                <a:gridCol w="2611406">
                  <a:extLst>
                    <a:ext uri="{9D8B030D-6E8A-4147-A177-3AD203B41FA5}">
                      <a16:colId xmlns:a16="http://schemas.microsoft.com/office/drawing/2014/main" val="3823392851"/>
                    </a:ext>
                  </a:extLst>
                </a:gridCol>
                <a:gridCol w="4161928">
                  <a:extLst>
                    <a:ext uri="{9D8B030D-6E8A-4147-A177-3AD203B41FA5}">
                      <a16:colId xmlns:a16="http://schemas.microsoft.com/office/drawing/2014/main" val="1614971909"/>
                    </a:ext>
                  </a:extLst>
                </a:gridCol>
              </a:tblGrid>
              <a:tr h="762002">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Proportional mass </a:t>
                      </a:r>
                      <a:r>
                        <a:rPr lang="en-US" sz="1800" b="0" dirty="0">
                          <a:solidFill>
                            <a:srgbClr val="FF0000"/>
                          </a:solidFill>
                          <a:latin typeface="Times New Roman" panose="02020603050405020304" pitchFamily="18" charset="0"/>
                          <a:cs typeface="Times New Roman" panose="02020603050405020304" pitchFamily="18" charset="0"/>
                        </a:rPr>
                        <a:t>(4 SF)</a:t>
                      </a: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21745924"/>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(42.99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(.7625)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32.78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50596438"/>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(44.15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(.1284)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5.669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2379920"/>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Ch-46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(46.22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5.043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635480917"/>
                  </a:ext>
                </a:extLst>
              </a:tr>
              <a:tr h="704444">
                <a:tc gridSpan="3">
                  <a:txBody>
                    <a:bodyPr/>
                    <a:lstStyle/>
                    <a:p>
                      <a:pPr algn="r"/>
                      <a:r>
                        <a:rPr lang="en-US" sz="4400" b="0" dirty="0">
                          <a:solidFill>
                            <a:srgbClr val="000099"/>
                          </a:solidFill>
                          <a:latin typeface="Times New Roman" panose="02020603050405020304" pitchFamily="18" charset="0"/>
                          <a:cs typeface="Times New Roman" panose="02020603050405020304" pitchFamily="18" charset="0"/>
                        </a:rPr>
                        <a:t>Average weighted atomic 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3200" b="0" dirty="0">
                        <a:solidFill>
                          <a:schemeClr val="accent6">
                            <a:lumMod val="7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4800" b="0" dirty="0">
                          <a:solidFill>
                            <a:srgbClr val="FF0000"/>
                          </a:solidFill>
                          <a:latin typeface="Times New Roman" panose="02020603050405020304" pitchFamily="18" charset="0"/>
                          <a:cs typeface="Times New Roman" panose="02020603050405020304" pitchFamily="18" charset="0"/>
                        </a:rPr>
                        <a:t>43.49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70819003"/>
                  </a:ext>
                </a:extLst>
              </a:tr>
            </a:tbl>
          </a:graphicData>
        </a:graphic>
      </p:graphicFrame>
    </p:spTree>
    <p:extLst>
      <p:ext uri="{BB962C8B-B14F-4D97-AF65-F5344CB8AC3E}">
        <p14:creationId xmlns:p14="http://schemas.microsoft.com/office/powerpoint/2010/main" val="30552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93BF48-D599-417D-96A0-04CD6759FC9F}"/>
              </a:ext>
            </a:extLst>
          </p:cNvPr>
          <p:cNvSpPr txBox="1"/>
          <p:nvPr/>
        </p:nvSpPr>
        <p:spPr>
          <a:xfrm>
            <a:off x="0" y="0"/>
            <a:ext cx="12192000" cy="6647974"/>
          </a:xfrm>
          <a:prstGeom prst="rect">
            <a:avLst/>
          </a:prstGeom>
          <a:noFill/>
        </p:spPr>
        <p:txBody>
          <a:bodyPr wrap="square" rtlCol="0">
            <a:spAutoFit/>
          </a:bodyPr>
          <a:lstStyle/>
          <a:p>
            <a:pPr algn="ctr"/>
            <a:r>
              <a:rPr lang="en-US" sz="3600" dirty="0">
                <a:solidFill>
                  <a:srgbClr val="FF0000"/>
                </a:solidFill>
                <a:latin typeface="Times New Roman" panose="02020603050405020304" pitchFamily="18" charset="0"/>
                <a:cs typeface="Times New Roman" panose="02020603050405020304" pitchFamily="18" charset="0"/>
              </a:rPr>
              <a:t>Ground State vs. Excited State for electrons</a:t>
            </a:r>
          </a:p>
          <a:p>
            <a:endParaRPr lang="en-US" sz="3600" dirty="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All electrons live in orbitals, or shells, or energy levels.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They are called the first, second, third, fourth shells (or orbitals)</a:t>
            </a:r>
          </a:p>
          <a:p>
            <a:r>
              <a:rPr lang="en-US" sz="2800" dirty="0">
                <a:solidFill>
                  <a:srgbClr val="0000FF"/>
                </a:solidFill>
                <a:latin typeface="Times New Roman" panose="02020603050405020304" pitchFamily="18" charset="0"/>
                <a:cs typeface="Times New Roman" panose="02020603050405020304" pitchFamily="18" charset="0"/>
              </a:rPr>
              <a:t>As it turns out, they are sized too.  First orbital/shell only holds UP TO 2 electrons.</a:t>
            </a:r>
          </a:p>
          <a:p>
            <a:r>
              <a:rPr lang="en-US" sz="2800" dirty="0">
                <a:solidFill>
                  <a:srgbClr val="0000FF"/>
                </a:solidFill>
                <a:latin typeface="Times New Roman" panose="02020603050405020304" pitchFamily="18" charset="0"/>
                <a:cs typeface="Times New Roman" panose="02020603050405020304" pitchFamily="18" charset="0"/>
              </a:rPr>
              <a:t>The second can fit UP TO 8 electrons.  Never more.  NOT EVER</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solidFill>
                  <a:srgbClr val="7030A0"/>
                </a:solidFill>
                <a:latin typeface="Times New Roman" panose="02020603050405020304" pitchFamily="18" charset="0"/>
                <a:cs typeface="Times New Roman" panose="02020603050405020304" pitchFamily="18" charset="0"/>
              </a:rPr>
              <a:t>Third shell/orbital is odd.  IT FILLS UP with 8 electrons too, or it might stretch out, changing shape and size, to FIT UP TO 18 electrons. </a:t>
            </a:r>
          </a:p>
          <a:p>
            <a:endParaRPr lang="en-US" sz="28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How can you keep track of this?  Group 18 on the periodic table, the NOBLE GASES all have ONLY FULL ORBITALS – which is why they do not bond with other atoms.  </a:t>
            </a:r>
            <a:r>
              <a:rPr lang="en-US" sz="2800" dirty="0">
                <a:solidFill>
                  <a:srgbClr val="0000FF"/>
                </a:solidFill>
                <a:latin typeface="Times New Roman" panose="02020603050405020304" pitchFamily="18" charset="0"/>
                <a:cs typeface="Times New Roman" panose="02020603050405020304" pitchFamily="18" charset="0"/>
              </a:rPr>
              <a:t>The Noble gases are He, Ne, </a:t>
            </a:r>
            <a:r>
              <a:rPr lang="en-US" sz="2800" dirty="0" err="1">
                <a:solidFill>
                  <a:srgbClr val="0000FF"/>
                </a:solidFill>
                <a:latin typeface="Times New Roman" panose="02020603050405020304" pitchFamily="18" charset="0"/>
                <a:cs typeface="Times New Roman" panose="02020603050405020304" pitchFamily="18" charset="0"/>
              </a:rPr>
              <a:t>Ar</a:t>
            </a:r>
            <a:r>
              <a:rPr lang="en-US" sz="2800" dirty="0">
                <a:solidFill>
                  <a:srgbClr val="0000FF"/>
                </a:solidFill>
                <a:latin typeface="Times New Roman" panose="02020603050405020304" pitchFamily="18" charset="0"/>
                <a:cs typeface="Times New Roman" panose="02020603050405020304" pitchFamily="18" charset="0"/>
              </a:rPr>
              <a:t>, Kr, </a:t>
            </a:r>
            <a:r>
              <a:rPr lang="en-US" sz="2800" dirty="0" err="1">
                <a:solidFill>
                  <a:srgbClr val="0000FF"/>
                </a:solidFill>
                <a:latin typeface="Times New Roman" panose="02020603050405020304" pitchFamily="18" charset="0"/>
                <a:cs typeface="Times New Roman" panose="02020603050405020304" pitchFamily="18" charset="0"/>
              </a:rPr>
              <a:t>Xn</a:t>
            </a:r>
            <a:r>
              <a:rPr lang="en-US" sz="2800" dirty="0">
                <a:solidFill>
                  <a:srgbClr val="0000FF"/>
                </a:solidFill>
                <a:latin typeface="Times New Roman" panose="02020603050405020304" pitchFamily="18" charset="0"/>
                <a:cs typeface="Times New Roman" panose="02020603050405020304" pitchFamily="18" charset="0"/>
              </a:rPr>
              <a:t>, and Rn only.  (look now)</a:t>
            </a:r>
          </a:p>
          <a:p>
            <a:endParaRPr lang="en-US" dirty="0"/>
          </a:p>
        </p:txBody>
      </p:sp>
    </p:spTree>
    <p:extLst>
      <p:ext uri="{BB962C8B-B14F-4D97-AF65-F5344CB8AC3E}">
        <p14:creationId xmlns:p14="http://schemas.microsoft.com/office/powerpoint/2010/main" val="1978139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93BF48-D599-417D-96A0-04CD6759FC9F}"/>
              </a:ext>
            </a:extLst>
          </p:cNvPr>
          <p:cNvSpPr txBox="1"/>
          <p:nvPr/>
        </p:nvSpPr>
        <p:spPr>
          <a:xfrm>
            <a:off x="0" y="0"/>
            <a:ext cx="12192000" cy="6370975"/>
          </a:xfrm>
          <a:prstGeom prst="rect">
            <a:avLst/>
          </a:prstGeom>
          <a:noFill/>
        </p:spPr>
        <p:txBody>
          <a:bodyPr wrap="square" rtlCol="0">
            <a:spAutoFit/>
          </a:bodyPr>
          <a:lstStyle/>
          <a:p>
            <a:pPr algn="ctr"/>
            <a:r>
              <a:rPr lang="en-US" sz="3600" dirty="0">
                <a:solidFill>
                  <a:srgbClr val="FF0000"/>
                </a:solidFill>
                <a:latin typeface="Times New Roman" panose="02020603050405020304" pitchFamily="18" charset="0"/>
                <a:cs typeface="Times New Roman" panose="02020603050405020304" pitchFamily="18" charset="0"/>
              </a:rPr>
              <a:t>Ground State vs. Excited State for electrons</a:t>
            </a:r>
          </a:p>
          <a:p>
            <a:endParaRPr lang="en-US" sz="3600" dirty="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All electron orbitals/shells listed on the periodic table are in the GROUND STATE, which means lowest possible energy ─ NORMAL situation for atoms.</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0000FF"/>
                </a:solidFill>
                <a:latin typeface="Times New Roman" panose="02020603050405020304" pitchFamily="18" charset="0"/>
                <a:cs typeface="Times New Roman" panose="02020603050405020304" pitchFamily="18" charset="0"/>
              </a:rPr>
              <a:t>In high school we don’t know EXACTLY WHAT AN EXCITED STATE MIGHT BE, but we learn the idea.  There are many “possible” excited states you might choose to show.  Pick an easy one.</a:t>
            </a:r>
          </a:p>
          <a:p>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a:solidFill>
                  <a:srgbClr val="7030A0"/>
                </a:solidFill>
                <a:latin typeface="Times New Roman" panose="02020603050405020304" pitchFamily="18" charset="0"/>
                <a:cs typeface="Times New Roman" panose="02020603050405020304" pitchFamily="18" charset="0"/>
              </a:rPr>
              <a:t>For example:  Neon is in a 2-8 ground state (finger in box 10 now)</a:t>
            </a:r>
          </a:p>
          <a:p>
            <a:endParaRPr lang="en-US" sz="2800" dirty="0">
              <a:solidFill>
                <a:srgbClr val="7030A0"/>
              </a:solidFill>
              <a:latin typeface="Times New Roman" panose="02020603050405020304" pitchFamily="18" charset="0"/>
              <a:cs typeface="Times New Roman" panose="02020603050405020304" pitchFamily="18" charset="0"/>
            </a:endParaRPr>
          </a:p>
          <a:p>
            <a:r>
              <a:rPr lang="en-US" sz="2800" dirty="0">
                <a:solidFill>
                  <a:srgbClr val="7030A0"/>
                </a:solidFill>
                <a:latin typeface="Times New Roman" panose="02020603050405020304" pitchFamily="18" charset="0"/>
                <a:cs typeface="Times New Roman" panose="02020603050405020304" pitchFamily="18" charset="0"/>
              </a:rPr>
              <a:t>Possible excited states include: 2-7-1, 1-8-1, or even 2-6-2</a:t>
            </a:r>
          </a:p>
          <a:p>
            <a:endParaRPr lang="en-US" sz="2800" dirty="0">
              <a:solidFill>
                <a:srgbClr val="7030A0"/>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Don’t get fancy, don’t get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dancey</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if you a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gangsta</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 I don’t care.  KISS is my band.</a:t>
            </a:r>
          </a:p>
        </p:txBody>
      </p:sp>
    </p:spTree>
    <p:extLst>
      <p:ext uri="{BB962C8B-B14F-4D97-AF65-F5344CB8AC3E}">
        <p14:creationId xmlns:p14="http://schemas.microsoft.com/office/powerpoint/2010/main" val="1478951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93BF48-D599-417D-96A0-04CD6759FC9F}"/>
              </a:ext>
            </a:extLst>
          </p:cNvPr>
          <p:cNvSpPr txBox="1"/>
          <p:nvPr/>
        </p:nvSpPr>
        <p:spPr>
          <a:xfrm>
            <a:off x="0" y="0"/>
            <a:ext cx="12192000" cy="6678751"/>
          </a:xfrm>
          <a:prstGeom prst="rect">
            <a:avLst/>
          </a:prstGeom>
          <a:noFill/>
        </p:spPr>
        <p:txBody>
          <a:bodyPr wrap="square" rtlCol="0">
            <a:spAutoFit/>
          </a:bodyPr>
          <a:lstStyle/>
          <a:p>
            <a:pPr algn="ctr"/>
            <a:r>
              <a:rPr lang="en-US" sz="3600" dirty="0">
                <a:solidFill>
                  <a:srgbClr val="FF0000"/>
                </a:solidFill>
                <a:latin typeface="Times New Roman" panose="02020603050405020304" pitchFamily="18" charset="0"/>
                <a:cs typeface="Times New Roman" panose="02020603050405020304" pitchFamily="18" charset="0"/>
              </a:rPr>
              <a:t>Ground State vs. Excited State for electrons</a:t>
            </a:r>
          </a:p>
          <a:p>
            <a:endParaRPr lang="en-US" sz="3600" dirty="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Ground state or Excited state, there is NO CHANGE in the number of electrons, just WHERE THEY ARE TEMPORARILY.</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Na is 2-8-1 in ground state.  An excited state CANNOT BE Na 2-8-2 ever.</a:t>
            </a: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600" dirty="0">
                <a:solidFill>
                  <a:srgbClr val="000099"/>
                </a:solidFill>
                <a:latin typeface="Times New Roman" panose="02020603050405020304" pitchFamily="18" charset="0"/>
                <a:cs typeface="Times New Roman" panose="02020603050405020304" pitchFamily="18" charset="0"/>
              </a:rPr>
              <a:t>To get excited an atom must absorb a certain amount of energy unique to that atom (or compound).  </a:t>
            </a:r>
            <a:br>
              <a:rPr lang="en-US" sz="3600" dirty="0">
                <a:solidFill>
                  <a:srgbClr val="000099"/>
                </a:solidFill>
                <a:latin typeface="Times New Roman" panose="02020603050405020304" pitchFamily="18" charset="0"/>
                <a:cs typeface="Times New Roman" panose="02020603050405020304" pitchFamily="18" charset="0"/>
              </a:rPr>
            </a:br>
            <a:r>
              <a:rPr lang="en-US" sz="3600" dirty="0">
                <a:solidFill>
                  <a:schemeClr val="accent6">
                    <a:lumMod val="50000"/>
                  </a:schemeClr>
                </a:solidFill>
                <a:latin typeface="Times New Roman" panose="02020603050405020304" pitchFamily="18" charset="0"/>
                <a:cs typeface="Times New Roman" panose="02020603050405020304" pitchFamily="18" charset="0"/>
              </a:rPr>
              <a:t>Each has a unique number of protons pulling inward on a unique number of electrons.  </a:t>
            </a:r>
            <a:br>
              <a:rPr lang="en-US" sz="3600" dirty="0">
                <a:solidFill>
                  <a:srgbClr val="000099"/>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It takes A CERTAIN amount of energy, a QUANTUM of energy </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(an exact quantity) to be absorbed to make this happen.  </a:t>
            </a:r>
          </a:p>
        </p:txBody>
      </p:sp>
    </p:spTree>
    <p:extLst>
      <p:ext uri="{BB962C8B-B14F-4D97-AF65-F5344CB8AC3E}">
        <p14:creationId xmlns:p14="http://schemas.microsoft.com/office/powerpoint/2010/main" val="756583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rol 1">
            <a:extLst>
              <a:ext uri="{FF2B5EF4-FFF2-40B4-BE49-F238E27FC236}">
                <a16:creationId xmlns:a16="http://schemas.microsoft.com/office/drawing/2014/main" id="{7E1C6750-3D24-4A08-9454-EE1AC1FD60FC}"/>
              </a:ext>
            </a:extLst>
          </p:cNvPr>
          <p:cNvSpPr>
            <a:spLocks noChangeArrowheads="1" noChangeShapeType="1"/>
          </p:cNvSpPr>
          <p:nvPr/>
        </p:nvSpPr>
        <p:spPr bwMode="auto">
          <a:xfrm>
            <a:off x="2005013" y="3700463"/>
            <a:ext cx="9096375" cy="2471737"/>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 name="TextBox 1">
            <a:extLst>
              <a:ext uri="{FF2B5EF4-FFF2-40B4-BE49-F238E27FC236}">
                <a16:creationId xmlns:a16="http://schemas.microsoft.com/office/drawing/2014/main" id="{CAC84B7A-059B-4D28-B2FD-A1D13F58DADD}"/>
              </a:ext>
            </a:extLst>
          </p:cNvPr>
          <p:cNvSpPr txBox="1"/>
          <p:nvPr/>
        </p:nvSpPr>
        <p:spPr>
          <a:xfrm>
            <a:off x="0" y="0"/>
            <a:ext cx="12192000" cy="652486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Isotopes are chemically identical atoms, with different numbers of neutrons. </a:t>
            </a:r>
          </a:p>
          <a:p>
            <a:r>
              <a:rPr lang="en-US" sz="2800" dirty="0">
                <a:solidFill>
                  <a:srgbClr val="FF0000"/>
                </a:solidFill>
                <a:latin typeface="Times New Roman" panose="02020603050405020304" pitchFamily="18" charset="0"/>
                <a:cs typeface="Times New Roman" panose="02020603050405020304" pitchFamily="18" charset="0"/>
              </a:rPr>
              <a:t>They exist, but for no apparent reason. They just are. </a:t>
            </a:r>
          </a:p>
          <a:p>
            <a:r>
              <a:rPr lang="en-US" sz="2800" dirty="0">
                <a:solidFill>
                  <a:srgbClr val="0000FF"/>
                </a:solidFill>
                <a:latin typeface="Times New Roman" panose="02020603050405020304" pitchFamily="18" charset="0"/>
                <a:cs typeface="Times New Roman" panose="02020603050405020304" pitchFamily="18" charset="0"/>
              </a:rPr>
              <a:t>All atoms are isotopes, some are the “most common isotopes” of that element. </a:t>
            </a:r>
          </a:p>
          <a:p>
            <a:r>
              <a:rPr lang="en-US" sz="2800" dirty="0">
                <a:solidFill>
                  <a:srgbClr val="7030A0"/>
                </a:solidFill>
                <a:latin typeface="Times New Roman" panose="02020603050405020304" pitchFamily="18" charset="0"/>
                <a:cs typeface="Times New Roman" panose="02020603050405020304" pitchFamily="18" charset="0"/>
              </a:rPr>
              <a:t>Any isotope can be in the ground state, or excited state.</a:t>
            </a:r>
          </a:p>
          <a:p>
            <a:endParaRPr lang="en-US" sz="2800" dirty="0">
              <a:solidFill>
                <a:srgbClr val="7030A0"/>
              </a:solidFill>
              <a:latin typeface="Times New Roman" panose="02020603050405020304" pitchFamily="18" charset="0"/>
              <a:cs typeface="Times New Roman" panose="02020603050405020304" pitchFamily="18" charset="0"/>
            </a:endParaRPr>
          </a:p>
          <a:p>
            <a:r>
              <a:rPr lang="en-US" sz="4400" dirty="0">
                <a:solidFill>
                  <a:schemeClr val="tx1">
                    <a:lumMod val="95000"/>
                    <a:lumOff val="5000"/>
                  </a:schemeClr>
                </a:solidFill>
                <a:latin typeface="Times New Roman" panose="02020603050405020304" pitchFamily="18" charset="0"/>
                <a:cs typeface="Times New Roman" panose="02020603050405020304" pitchFamily="18" charset="0"/>
              </a:rPr>
              <a:t>Each atom in high school has a whole number mass, we round to the nearest whole number – BUT, there are decimal masses on the periodic table, these are due to the proportions of each isotope.  </a:t>
            </a:r>
          </a:p>
          <a:p>
            <a:endParaRPr lang="en-US" sz="4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4000" dirty="0">
                <a:solidFill>
                  <a:srgbClr val="FF0000"/>
                </a:solidFill>
                <a:latin typeface="Times New Roman" panose="02020603050405020304" pitchFamily="18" charset="0"/>
                <a:cs typeface="Times New Roman" panose="02020603050405020304" pitchFamily="18" charset="0"/>
              </a:rPr>
              <a:t>The masses are not averages, they are weighted averages.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846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F136EF-6962-4A1E-A0D2-4DE15A7C835F}"/>
              </a:ext>
            </a:extLst>
          </p:cNvPr>
          <p:cNvSpPr txBox="1"/>
          <p:nvPr/>
        </p:nvSpPr>
        <p:spPr>
          <a:xfrm>
            <a:off x="0" y="0"/>
            <a:ext cx="12192000" cy="5016758"/>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SPEED THINKING.  You must write ABC or D for each question, then we will review.  BE FAST  </a:t>
            </a:r>
          </a:p>
          <a:p>
            <a:endParaRPr lang="en-US" sz="4000" dirty="0">
              <a:solidFill>
                <a:srgbClr val="FF0000"/>
              </a:solidFill>
              <a:latin typeface="Times New Roman" panose="02020603050405020304" pitchFamily="18" charset="0"/>
              <a:cs typeface="Times New Roman" panose="02020603050405020304" pitchFamily="18" charset="0"/>
            </a:endParaRPr>
          </a:p>
          <a:p>
            <a:pPr marL="342900" indent="-342900">
              <a:buAutoNum type="arabicPeriod"/>
            </a:pPr>
            <a:r>
              <a:rPr lang="en-US" sz="4000" dirty="0">
                <a:latin typeface="Times New Roman" panose="02020603050405020304" pitchFamily="18" charset="0"/>
                <a:cs typeface="Times New Roman" panose="02020603050405020304" pitchFamily="18" charset="0"/>
              </a:rPr>
              <a:t>  Which orbital has the most energy?</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  First orbital  (n=1)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B.  Second orbital (n=2)</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C.  Third orbital  (n=3)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D. Fourth orbital (n=4)</a:t>
            </a:r>
          </a:p>
        </p:txBody>
      </p:sp>
    </p:spTree>
    <p:extLst>
      <p:ext uri="{BB962C8B-B14F-4D97-AF65-F5344CB8AC3E}">
        <p14:creationId xmlns:p14="http://schemas.microsoft.com/office/powerpoint/2010/main" val="3672759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F136EF-6962-4A1E-A0D2-4DE15A7C835F}"/>
              </a:ext>
            </a:extLst>
          </p:cNvPr>
          <p:cNvSpPr txBox="1"/>
          <p:nvPr/>
        </p:nvSpPr>
        <p:spPr>
          <a:xfrm>
            <a:off x="0" y="0"/>
            <a:ext cx="12192000" cy="5016758"/>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 </a:t>
            </a:r>
          </a:p>
          <a:p>
            <a:endParaRPr lang="en-US" sz="4000" dirty="0">
              <a:solidFill>
                <a:srgbClr val="FF0000"/>
              </a:solidFill>
              <a:latin typeface="Times New Roman" panose="02020603050405020304" pitchFamily="18" charset="0"/>
              <a:cs typeface="Times New Roman" panose="02020603050405020304" pitchFamily="18" charset="0"/>
            </a:endParaRPr>
          </a:p>
          <a:p>
            <a:r>
              <a:rPr lang="en-US" sz="4000" dirty="0">
                <a:solidFill>
                  <a:srgbClr val="000099"/>
                </a:solidFill>
                <a:latin typeface="Times New Roman" panose="02020603050405020304" pitchFamily="18" charset="0"/>
                <a:cs typeface="Times New Roman" panose="02020603050405020304" pitchFamily="18" charset="0"/>
              </a:rPr>
              <a:t>2.  An atom gets excited by</a:t>
            </a:r>
            <a:br>
              <a:rPr lang="en-US" sz="4000" dirty="0">
                <a:solidFill>
                  <a:srgbClr val="000099"/>
                </a:solidFill>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     </a:t>
            </a:r>
            <a:br>
              <a:rPr lang="en-US" sz="4000" dirty="0">
                <a:solidFill>
                  <a:srgbClr val="000099"/>
                </a:solidFill>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     A. absorbing energy</a:t>
            </a:r>
            <a:br>
              <a:rPr lang="en-US" sz="4000" dirty="0">
                <a:solidFill>
                  <a:srgbClr val="000099"/>
                </a:solidFill>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     B.  releasing energy</a:t>
            </a:r>
            <a:br>
              <a:rPr lang="en-US" sz="4000" dirty="0">
                <a:solidFill>
                  <a:srgbClr val="000099"/>
                </a:solidFill>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     C.  producing energy</a:t>
            </a:r>
            <a:br>
              <a:rPr lang="en-US" sz="4000" dirty="0">
                <a:solidFill>
                  <a:srgbClr val="000099"/>
                </a:solidFill>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     D.  destroying energy</a:t>
            </a:r>
          </a:p>
        </p:txBody>
      </p:sp>
    </p:spTree>
    <p:extLst>
      <p:ext uri="{BB962C8B-B14F-4D97-AF65-F5344CB8AC3E}">
        <p14:creationId xmlns:p14="http://schemas.microsoft.com/office/powerpoint/2010/main" val="228129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F136EF-6962-4A1E-A0D2-4DE15A7C835F}"/>
              </a:ext>
            </a:extLst>
          </p:cNvPr>
          <p:cNvSpPr txBox="1"/>
          <p:nvPr/>
        </p:nvSpPr>
        <p:spPr>
          <a:xfrm>
            <a:off x="0" y="0"/>
            <a:ext cx="12192000" cy="5632311"/>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 </a:t>
            </a:r>
            <a:endParaRPr lang="en-US" sz="4000" dirty="0">
              <a:solidFill>
                <a:srgbClr val="FF0000"/>
              </a:solidFill>
            </a:endParaRPr>
          </a:p>
          <a:p>
            <a:endParaRPr lang="en-US" sz="4000" dirty="0">
              <a:solidFill>
                <a:srgbClr val="FF0000"/>
              </a:solidFill>
              <a:latin typeface="Times New Roman" panose="02020603050405020304" pitchFamily="18" charset="0"/>
              <a:cs typeface="Times New Roman" panose="02020603050405020304" pitchFamily="18" charset="0"/>
            </a:endParaRPr>
          </a:p>
          <a:p>
            <a:r>
              <a:rPr lang="en-US" sz="4000" dirty="0">
                <a:solidFill>
                  <a:srgbClr val="FF0000"/>
                </a:solidFill>
                <a:latin typeface="Times New Roman" panose="02020603050405020304" pitchFamily="18" charset="0"/>
                <a:cs typeface="Times New Roman" panose="02020603050405020304" pitchFamily="18" charset="0"/>
              </a:rPr>
              <a:t>3.  What is the electron configuration of</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copper in the ground state?</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A. 2-4</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B.  2-8-15-2</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C.  2-8-13-1</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D.  2-8-18-1</a:t>
            </a:r>
          </a:p>
        </p:txBody>
      </p:sp>
    </p:spTree>
    <p:extLst>
      <p:ext uri="{BB962C8B-B14F-4D97-AF65-F5344CB8AC3E}">
        <p14:creationId xmlns:p14="http://schemas.microsoft.com/office/powerpoint/2010/main" val="1812207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F136EF-6962-4A1E-A0D2-4DE15A7C835F}"/>
              </a:ext>
            </a:extLst>
          </p:cNvPr>
          <p:cNvSpPr txBox="1"/>
          <p:nvPr/>
        </p:nvSpPr>
        <p:spPr>
          <a:xfrm>
            <a:off x="0" y="0"/>
            <a:ext cx="12192000" cy="5016758"/>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 </a:t>
            </a:r>
            <a:endParaRPr lang="en-US" sz="4000" dirty="0">
              <a:solidFill>
                <a:srgbClr val="FF0000"/>
              </a:solidFill>
            </a:endParaRPr>
          </a:p>
          <a:p>
            <a:endParaRPr lang="en-US" sz="4000" dirty="0">
              <a:solidFill>
                <a:srgbClr val="FF0000"/>
              </a:solidFill>
              <a:latin typeface="Times New Roman" panose="02020603050405020304" pitchFamily="18" charset="0"/>
              <a:cs typeface="Times New Roman" panose="02020603050405020304" pitchFamily="18" charset="0"/>
            </a:endParaRPr>
          </a:p>
          <a:p>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4.  What could be a possible excited state for copper?</a:t>
            </a:r>
            <a:br>
              <a:rPr lang="en-US" sz="4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     </a:t>
            </a:r>
            <a:br>
              <a:rPr lang="en-US" sz="4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     A. 2-8-18-1</a:t>
            </a:r>
            <a:br>
              <a:rPr lang="en-US" sz="4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     B.  2-7-17-1</a:t>
            </a:r>
            <a:br>
              <a:rPr lang="en-US" sz="4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     C.  2-7-18-2</a:t>
            </a:r>
            <a:br>
              <a:rPr lang="en-US" sz="4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     D.  2-8-18-2</a:t>
            </a:r>
          </a:p>
        </p:txBody>
      </p:sp>
    </p:spTree>
    <p:extLst>
      <p:ext uri="{BB962C8B-B14F-4D97-AF65-F5344CB8AC3E}">
        <p14:creationId xmlns:p14="http://schemas.microsoft.com/office/powerpoint/2010/main" val="3848910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F136EF-6962-4A1E-A0D2-4DE15A7C835F}"/>
              </a:ext>
            </a:extLst>
          </p:cNvPr>
          <p:cNvSpPr txBox="1"/>
          <p:nvPr/>
        </p:nvSpPr>
        <p:spPr>
          <a:xfrm>
            <a:off x="0" y="0"/>
            <a:ext cx="12192000" cy="5632311"/>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 </a:t>
            </a:r>
          </a:p>
          <a:p>
            <a:endParaRPr lang="en-US" sz="4000" dirty="0">
              <a:solidFill>
                <a:srgbClr val="FF0000"/>
              </a:solidFill>
              <a:latin typeface="Times New Roman" panose="02020603050405020304" pitchFamily="18" charset="0"/>
              <a:cs typeface="Times New Roman" panose="02020603050405020304" pitchFamily="18" charset="0"/>
            </a:endParaRPr>
          </a:p>
          <a:p>
            <a:r>
              <a:rPr lang="en-US" sz="4000" dirty="0">
                <a:solidFill>
                  <a:srgbClr val="000099"/>
                </a:solidFill>
                <a:latin typeface="Times New Roman" panose="02020603050405020304" pitchFamily="18" charset="0"/>
                <a:cs typeface="Times New Roman" panose="02020603050405020304" pitchFamily="18" charset="0"/>
              </a:rPr>
              <a:t>5.  In order for an electron to return to the ground state</a:t>
            </a:r>
            <a:br>
              <a:rPr lang="en-US" sz="4000" dirty="0">
                <a:solidFill>
                  <a:srgbClr val="000099"/>
                </a:solidFill>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      from the excited state, it must…</a:t>
            </a:r>
            <a:br>
              <a:rPr lang="en-US" sz="4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     </a:t>
            </a:r>
            <a:br>
              <a:rPr lang="en-US" sz="4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4000" dirty="0">
                <a:solidFill>
                  <a:srgbClr val="000099"/>
                </a:solidFill>
                <a:latin typeface="Times New Roman" panose="02020603050405020304" pitchFamily="18" charset="0"/>
                <a:cs typeface="Times New Roman" panose="02020603050405020304" pitchFamily="18" charset="0"/>
              </a:rPr>
              <a:t>A. absorb energy</a:t>
            </a:r>
            <a:br>
              <a:rPr lang="en-US" sz="4000" dirty="0">
                <a:solidFill>
                  <a:srgbClr val="000099"/>
                </a:solidFill>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     B.  release energy</a:t>
            </a:r>
            <a:br>
              <a:rPr lang="en-US" sz="4000" dirty="0">
                <a:solidFill>
                  <a:srgbClr val="000099"/>
                </a:solidFill>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     C.  produce energy</a:t>
            </a:r>
            <a:br>
              <a:rPr lang="en-US" sz="4000" dirty="0">
                <a:solidFill>
                  <a:srgbClr val="000099"/>
                </a:solidFill>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     D.  store energy</a:t>
            </a:r>
            <a:endParaRPr lang="en-US" sz="4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8532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F136EF-6962-4A1E-A0D2-4DE15A7C835F}"/>
              </a:ext>
            </a:extLst>
          </p:cNvPr>
          <p:cNvSpPr txBox="1"/>
          <p:nvPr/>
        </p:nvSpPr>
        <p:spPr>
          <a:xfrm>
            <a:off x="0" y="0"/>
            <a:ext cx="12192000" cy="5632311"/>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 </a:t>
            </a:r>
          </a:p>
          <a:p>
            <a:endParaRPr lang="en-US" sz="4000" dirty="0">
              <a:solidFill>
                <a:srgbClr val="FF0000"/>
              </a:solidFill>
              <a:latin typeface="Times New Roman" panose="02020603050405020304" pitchFamily="18" charset="0"/>
              <a:cs typeface="Times New Roman" panose="02020603050405020304" pitchFamily="18" charset="0"/>
            </a:endParaRPr>
          </a:p>
          <a:p>
            <a:r>
              <a:rPr lang="en-US" sz="4000" dirty="0">
                <a:solidFill>
                  <a:srgbClr val="FF0000"/>
                </a:solidFill>
                <a:latin typeface="Times New Roman" panose="02020603050405020304" pitchFamily="18" charset="0"/>
                <a:cs typeface="Times New Roman" panose="02020603050405020304" pitchFamily="18" charset="0"/>
              </a:rPr>
              <a:t>6.  A line in a substance’s spectrograph is produced when</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an electron </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A. absorbs energy</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B.  releases energy</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C.  produces energy</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D.  stores energy</a:t>
            </a:r>
          </a:p>
        </p:txBody>
      </p:sp>
    </p:spTree>
    <p:extLst>
      <p:ext uri="{BB962C8B-B14F-4D97-AF65-F5344CB8AC3E}">
        <p14:creationId xmlns:p14="http://schemas.microsoft.com/office/powerpoint/2010/main" val="532941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F136EF-6962-4A1E-A0D2-4DE15A7C835F}"/>
              </a:ext>
            </a:extLst>
          </p:cNvPr>
          <p:cNvSpPr txBox="1"/>
          <p:nvPr/>
        </p:nvSpPr>
        <p:spPr>
          <a:xfrm>
            <a:off x="0" y="0"/>
            <a:ext cx="12192000" cy="5632311"/>
          </a:xfrm>
          <a:prstGeom prst="rect">
            <a:avLst/>
          </a:prstGeom>
          <a:noFill/>
        </p:spPr>
        <p:txBody>
          <a:bodyPr wrap="square" rtlCol="0">
            <a:spAutoFit/>
          </a:bodyPr>
          <a:lstStyle/>
          <a:p>
            <a:r>
              <a:rPr lang="en-US" sz="4000" dirty="0">
                <a:solidFill>
                  <a:srgbClr val="FF0000"/>
                </a:solidFill>
                <a:latin typeface="Times New Roman" panose="02020603050405020304" pitchFamily="18" charset="0"/>
                <a:cs typeface="Times New Roman" panose="02020603050405020304" pitchFamily="18" charset="0"/>
              </a:rPr>
              <a:t> </a:t>
            </a:r>
          </a:p>
          <a:p>
            <a:endParaRPr lang="en-US" sz="4000" dirty="0">
              <a:solidFill>
                <a:srgbClr val="FF0000"/>
              </a:solidFill>
              <a:latin typeface="Times New Roman" panose="02020603050405020304" pitchFamily="18" charset="0"/>
              <a:cs typeface="Times New Roman" panose="02020603050405020304" pitchFamily="18" charset="0"/>
            </a:endParaRPr>
          </a:p>
          <a:p>
            <a:r>
              <a:rPr lang="en-US" sz="4000" dirty="0">
                <a:solidFill>
                  <a:srgbClr val="7030A0"/>
                </a:solidFill>
                <a:latin typeface="Times New Roman" panose="02020603050405020304" pitchFamily="18" charset="0"/>
                <a:cs typeface="Times New Roman" panose="02020603050405020304" pitchFamily="18" charset="0"/>
              </a:rPr>
              <a:t>7.  The amount of energy required to excite any electron</a:t>
            </a:r>
            <a:br>
              <a:rPr lang="en-US" sz="4000" dirty="0">
                <a:solidFill>
                  <a:srgbClr val="7030A0"/>
                </a:solidFill>
                <a:latin typeface="Times New Roman" panose="02020603050405020304" pitchFamily="18" charset="0"/>
                <a:cs typeface="Times New Roman" panose="02020603050405020304" pitchFamily="18" charset="0"/>
              </a:rPr>
            </a:br>
            <a:r>
              <a:rPr lang="en-US" sz="4000" dirty="0">
                <a:solidFill>
                  <a:srgbClr val="7030A0"/>
                </a:solidFill>
                <a:latin typeface="Times New Roman" panose="02020603050405020304" pitchFamily="18" charset="0"/>
                <a:cs typeface="Times New Roman" panose="02020603050405020304" pitchFamily="18" charset="0"/>
              </a:rPr>
              <a:t>      is called </a:t>
            </a:r>
            <a:br>
              <a:rPr lang="en-US" sz="4000" dirty="0">
                <a:solidFill>
                  <a:srgbClr val="7030A0"/>
                </a:solidFill>
                <a:latin typeface="Times New Roman" panose="02020603050405020304" pitchFamily="18" charset="0"/>
                <a:cs typeface="Times New Roman" panose="02020603050405020304" pitchFamily="18" charset="0"/>
              </a:rPr>
            </a:br>
            <a:r>
              <a:rPr lang="en-US" sz="4000" dirty="0">
                <a:solidFill>
                  <a:srgbClr val="7030A0"/>
                </a:solidFill>
                <a:latin typeface="Times New Roman" panose="02020603050405020304" pitchFamily="18" charset="0"/>
                <a:cs typeface="Times New Roman" panose="02020603050405020304" pitchFamily="18" charset="0"/>
              </a:rPr>
              <a:t>     </a:t>
            </a:r>
            <a:br>
              <a:rPr lang="en-US" sz="4000" dirty="0">
                <a:solidFill>
                  <a:srgbClr val="7030A0"/>
                </a:solidFill>
                <a:latin typeface="Times New Roman" panose="02020603050405020304" pitchFamily="18" charset="0"/>
                <a:cs typeface="Times New Roman" panose="02020603050405020304" pitchFamily="18" charset="0"/>
              </a:rPr>
            </a:br>
            <a:r>
              <a:rPr lang="en-US" sz="4000" dirty="0">
                <a:solidFill>
                  <a:srgbClr val="7030A0"/>
                </a:solidFill>
                <a:latin typeface="Times New Roman" panose="02020603050405020304" pitchFamily="18" charset="0"/>
                <a:cs typeface="Times New Roman" panose="02020603050405020304" pitchFamily="18" charset="0"/>
              </a:rPr>
              <a:t>     A.  a lot of energy</a:t>
            </a:r>
            <a:br>
              <a:rPr lang="en-US" sz="4000" dirty="0">
                <a:solidFill>
                  <a:srgbClr val="7030A0"/>
                </a:solidFill>
                <a:latin typeface="Times New Roman" panose="02020603050405020304" pitchFamily="18" charset="0"/>
                <a:cs typeface="Times New Roman" panose="02020603050405020304" pitchFamily="18" charset="0"/>
              </a:rPr>
            </a:br>
            <a:r>
              <a:rPr lang="en-US" sz="4000" dirty="0">
                <a:solidFill>
                  <a:srgbClr val="7030A0"/>
                </a:solidFill>
                <a:latin typeface="Times New Roman" panose="02020603050405020304" pitchFamily="18" charset="0"/>
                <a:cs typeface="Times New Roman" panose="02020603050405020304" pitchFamily="18" charset="0"/>
              </a:rPr>
              <a:t>     B.  a little bit of energy</a:t>
            </a:r>
            <a:br>
              <a:rPr lang="en-US" sz="4000" dirty="0">
                <a:solidFill>
                  <a:srgbClr val="7030A0"/>
                </a:solidFill>
                <a:latin typeface="Times New Roman" panose="02020603050405020304" pitchFamily="18" charset="0"/>
                <a:cs typeface="Times New Roman" panose="02020603050405020304" pitchFamily="18" charset="0"/>
              </a:rPr>
            </a:br>
            <a:r>
              <a:rPr lang="en-US" sz="4000" dirty="0">
                <a:solidFill>
                  <a:srgbClr val="7030A0"/>
                </a:solidFill>
                <a:latin typeface="Times New Roman" panose="02020603050405020304" pitchFamily="18" charset="0"/>
                <a:cs typeface="Times New Roman" panose="02020603050405020304" pitchFamily="18" charset="0"/>
              </a:rPr>
              <a:t>     C.  a quantum of energy</a:t>
            </a:r>
            <a:br>
              <a:rPr lang="en-US" sz="4000" dirty="0">
                <a:solidFill>
                  <a:srgbClr val="7030A0"/>
                </a:solidFill>
                <a:latin typeface="Times New Roman" panose="02020603050405020304" pitchFamily="18" charset="0"/>
                <a:cs typeface="Times New Roman" panose="02020603050405020304" pitchFamily="18" charset="0"/>
              </a:rPr>
            </a:br>
            <a:r>
              <a:rPr lang="en-US" sz="4000" dirty="0">
                <a:solidFill>
                  <a:srgbClr val="7030A0"/>
                </a:solidFill>
                <a:latin typeface="Times New Roman" panose="02020603050405020304" pitchFamily="18" charset="0"/>
                <a:cs typeface="Times New Roman" panose="02020603050405020304" pitchFamily="18" charset="0"/>
              </a:rPr>
              <a:t>     D.  the electronic energy</a:t>
            </a:r>
          </a:p>
        </p:txBody>
      </p:sp>
    </p:spTree>
    <p:extLst>
      <p:ext uri="{BB962C8B-B14F-4D97-AF65-F5344CB8AC3E}">
        <p14:creationId xmlns:p14="http://schemas.microsoft.com/office/powerpoint/2010/main" val="2940729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84B5FF-96E1-4075-BEB0-9CF19B38E70D}"/>
              </a:ext>
            </a:extLst>
          </p:cNvPr>
          <p:cNvSpPr txBox="1"/>
          <p:nvPr/>
        </p:nvSpPr>
        <p:spPr>
          <a:xfrm>
            <a:off x="0" y="0"/>
            <a:ext cx="12192000" cy="5909310"/>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1.  Which orbital has the most energy?  The one furthest from the nucleus, here that is D.  Fourth orbital (n-4)</a:t>
            </a:r>
          </a:p>
          <a:p>
            <a:endParaRPr lang="en-US" sz="2000" dirty="0">
              <a:latin typeface="Times New Roman" panose="02020603050405020304" pitchFamily="18" charset="0"/>
              <a:cs typeface="Times New Roman" panose="02020603050405020304" pitchFamily="18" charset="0"/>
            </a:endParaRPr>
          </a:p>
          <a:p>
            <a:r>
              <a:rPr lang="en-US" sz="2000" dirty="0">
                <a:solidFill>
                  <a:srgbClr val="000099"/>
                </a:solidFill>
                <a:latin typeface="Times New Roman" panose="02020603050405020304" pitchFamily="18" charset="0"/>
                <a:cs typeface="Times New Roman" panose="02020603050405020304" pitchFamily="18" charset="0"/>
              </a:rPr>
              <a:t>2.  An atom gets excited by   </a:t>
            </a:r>
            <a:br>
              <a:rPr lang="en-US" sz="2000" dirty="0">
                <a:solidFill>
                  <a:srgbClr val="000099"/>
                </a:solidFill>
                <a:latin typeface="Times New Roman" panose="02020603050405020304" pitchFamily="18" charset="0"/>
                <a:cs typeface="Times New Roman" panose="02020603050405020304" pitchFamily="18" charset="0"/>
              </a:rPr>
            </a:br>
            <a:r>
              <a:rPr lang="en-US" sz="2000" dirty="0">
                <a:solidFill>
                  <a:srgbClr val="000099"/>
                </a:solidFill>
                <a:latin typeface="Times New Roman" panose="02020603050405020304" pitchFamily="18" charset="0"/>
                <a:cs typeface="Times New Roman" panose="02020603050405020304" pitchFamily="18" charset="0"/>
              </a:rPr>
              <a:t>     A. absorbing energy.  It often is electricity but could be heat or even radiation.</a:t>
            </a:r>
            <a:br>
              <a:rPr lang="en-US" sz="2000" dirty="0">
                <a:solidFill>
                  <a:srgbClr val="000099"/>
                </a:solidFill>
                <a:latin typeface="Times New Roman" panose="02020603050405020304" pitchFamily="18" charset="0"/>
                <a:cs typeface="Times New Roman" panose="02020603050405020304" pitchFamily="18" charset="0"/>
              </a:rPr>
            </a:br>
            <a:endParaRPr lang="en-US" sz="2000" dirty="0">
              <a:solidFill>
                <a:srgbClr val="000099"/>
              </a:solidFill>
              <a:latin typeface="Times New Roman" panose="02020603050405020304" pitchFamily="18" charset="0"/>
              <a:cs typeface="Times New Roman" panose="02020603050405020304" pitchFamily="18" charset="0"/>
            </a:endParaRPr>
          </a:p>
          <a:p>
            <a:r>
              <a:rPr lang="en-US" sz="2000" dirty="0">
                <a:solidFill>
                  <a:srgbClr val="FF0000"/>
                </a:solidFill>
                <a:latin typeface="Times New Roman" panose="02020603050405020304" pitchFamily="18" charset="0"/>
                <a:cs typeface="Times New Roman" panose="02020603050405020304" pitchFamily="18" charset="0"/>
              </a:rPr>
              <a:t>3.  What is the ground state for copper?  (look at box 29, duh!)  D.  2-8-18-1    Put your finger in the box please.</a:t>
            </a:r>
            <a:br>
              <a:rPr lang="en-US" sz="2000" dirty="0">
                <a:solidFill>
                  <a:srgbClr val="FF0000"/>
                </a:solidFill>
                <a:latin typeface="Times New Roman" panose="02020603050405020304" pitchFamily="18" charset="0"/>
                <a:cs typeface="Times New Roman" panose="02020603050405020304" pitchFamily="18" charset="0"/>
              </a:rPr>
            </a:br>
            <a:br>
              <a:rPr lang="en-US" sz="2000" dirty="0">
                <a:solidFill>
                  <a:srgbClr val="FF0000"/>
                </a:solidFill>
                <a:latin typeface="Times New Roman" panose="02020603050405020304" pitchFamily="18" charset="0"/>
                <a:cs typeface="Times New Roman" panose="02020603050405020304" pitchFamily="18" charset="0"/>
              </a:rPr>
            </a:b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4.  What could be an excited state for copper?</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 2-8-18-1  NO, this is ground state                        B.  2-7-17-1  NO, this has only 28 electrons, one’s missing</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  2-7-18-2  YES</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D.  2-8-18-2  NO, this has 30 electrons.  (count!)</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dirty="0">
                <a:solidFill>
                  <a:srgbClr val="000099"/>
                </a:solidFill>
                <a:latin typeface="Times New Roman" panose="02020603050405020304" pitchFamily="18" charset="0"/>
                <a:cs typeface="Times New Roman" panose="02020603050405020304" pitchFamily="18" charset="0"/>
              </a:rPr>
              <a:t>5.  In order for an electron to return to the ground state from the excited state, it must…  </a:t>
            </a:r>
            <a:br>
              <a:rPr lang="en-US" sz="2000" dirty="0">
                <a:solidFill>
                  <a:srgbClr val="000099"/>
                </a:solidFill>
                <a:latin typeface="Times New Roman" panose="02020603050405020304" pitchFamily="18" charset="0"/>
                <a:cs typeface="Times New Roman" panose="02020603050405020304" pitchFamily="18" charset="0"/>
              </a:rPr>
            </a:br>
            <a:r>
              <a:rPr lang="en-US" sz="2000" dirty="0">
                <a:solidFill>
                  <a:srgbClr val="000099"/>
                </a:solidFill>
                <a:latin typeface="Times New Roman" panose="02020603050405020304" pitchFamily="18" charset="0"/>
                <a:cs typeface="Times New Roman" panose="02020603050405020304" pitchFamily="18" charset="0"/>
              </a:rPr>
              <a:t>      B.  release energy    we see this as the spectra, the ONE COLOR our eyes see.  How cool!</a:t>
            </a:r>
            <a:br>
              <a:rPr lang="en-US" sz="2000" dirty="0">
                <a:solidFill>
                  <a:srgbClr val="000099"/>
                </a:solidFill>
                <a:latin typeface="Times New Roman" panose="02020603050405020304" pitchFamily="18" charset="0"/>
                <a:cs typeface="Times New Roman" panose="02020603050405020304" pitchFamily="18" charset="0"/>
              </a:rPr>
            </a:br>
            <a:endParaRPr lang="en-US" sz="2000" dirty="0">
              <a:solidFill>
                <a:srgbClr val="000099"/>
              </a:solidFill>
              <a:latin typeface="Times New Roman" panose="02020603050405020304" pitchFamily="18" charset="0"/>
              <a:cs typeface="Times New Roman" panose="02020603050405020304" pitchFamily="18" charset="0"/>
            </a:endParaRPr>
          </a:p>
          <a:p>
            <a:r>
              <a:rPr lang="en-US" sz="2000" dirty="0">
                <a:solidFill>
                  <a:srgbClr val="FF0000"/>
                </a:solidFill>
                <a:latin typeface="Times New Roman" panose="02020603050405020304" pitchFamily="18" charset="0"/>
                <a:cs typeface="Times New Roman" panose="02020603050405020304" pitchFamily="18" charset="0"/>
              </a:rPr>
              <a:t>6.  A line in a substance’s spectrograph is produced when an electron   </a:t>
            </a:r>
            <a:br>
              <a:rPr lang="en-US" sz="2000" dirty="0">
                <a:solidFill>
                  <a:srgbClr val="FF000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      B.  releases energy  - when it creates the spectra.</a:t>
            </a:r>
            <a:br>
              <a:rPr lang="en-US" sz="2000" dirty="0">
                <a:solidFill>
                  <a:srgbClr val="FF0000"/>
                </a:solidFill>
                <a:latin typeface="Times New Roman" panose="02020603050405020304" pitchFamily="18" charset="0"/>
                <a:cs typeface="Times New Roman" panose="02020603050405020304" pitchFamily="18" charset="0"/>
              </a:rPr>
            </a:br>
            <a:endParaRPr lang="en-US" sz="2000" dirty="0">
              <a:solidFill>
                <a:srgbClr val="FF0000"/>
              </a:solidFill>
              <a:latin typeface="Times New Roman" panose="02020603050405020304" pitchFamily="18" charset="0"/>
              <a:cs typeface="Times New Roman" panose="02020603050405020304" pitchFamily="18" charset="0"/>
            </a:endParaRPr>
          </a:p>
          <a:p>
            <a:r>
              <a:rPr lang="en-US" sz="2000" dirty="0">
                <a:solidFill>
                  <a:srgbClr val="7030A0"/>
                </a:solidFill>
                <a:latin typeface="Times New Roman" panose="02020603050405020304" pitchFamily="18" charset="0"/>
                <a:cs typeface="Times New Roman" panose="02020603050405020304" pitchFamily="18" charset="0"/>
              </a:rPr>
              <a:t>7.  The amount of energy required to excite any electron is called  C.  a quantum of energy</a:t>
            </a:r>
            <a:br>
              <a:rPr lang="en-US" sz="2000" dirty="0">
                <a:solidFill>
                  <a:srgbClr val="7030A0"/>
                </a:solidFill>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025862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68DB0F2-C3C7-41EA-ABC1-237BFDC8D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334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498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68DB0F2-C3C7-41EA-ABC1-237BFDC8D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334539"/>
          </a:xfrm>
          <a:prstGeom prst="rect">
            <a:avLst/>
          </a:prstGeom>
          <a:noFill/>
          <a:extLst>
            <a:ext uri="{909E8E84-426E-40DD-AFC4-6F175D3DCCD1}">
              <a14:hiddenFill xmlns:a14="http://schemas.microsoft.com/office/drawing/2010/main">
                <a:solidFill>
                  <a:srgbClr val="FFFFFF"/>
                </a:solidFill>
              </a14:hiddenFill>
            </a:ext>
          </a:extLst>
        </p:spPr>
      </p:pic>
      <p:sp>
        <p:nvSpPr>
          <p:cNvPr id="4" name="Multiplication Sign 3">
            <a:extLst>
              <a:ext uri="{FF2B5EF4-FFF2-40B4-BE49-F238E27FC236}">
                <a16:creationId xmlns:a16="http://schemas.microsoft.com/office/drawing/2014/main" id="{AF3A70AB-E5B8-46D3-9A45-32ACC66E293D}"/>
              </a:ext>
            </a:extLst>
          </p:cNvPr>
          <p:cNvSpPr/>
          <p:nvPr/>
        </p:nvSpPr>
        <p:spPr>
          <a:xfrm>
            <a:off x="2080591" y="2577547"/>
            <a:ext cx="636105" cy="516835"/>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Right 4">
            <a:extLst>
              <a:ext uri="{FF2B5EF4-FFF2-40B4-BE49-F238E27FC236}">
                <a16:creationId xmlns:a16="http://schemas.microsoft.com/office/drawing/2014/main" id="{B24B1571-85DC-466C-BBC6-699E6EBBAC20}"/>
              </a:ext>
            </a:extLst>
          </p:cNvPr>
          <p:cNvSpPr/>
          <p:nvPr/>
        </p:nvSpPr>
        <p:spPr>
          <a:xfrm rot="16200000">
            <a:off x="1934817" y="5572539"/>
            <a:ext cx="1060174" cy="76862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Multiplication Sign 8">
            <a:extLst>
              <a:ext uri="{FF2B5EF4-FFF2-40B4-BE49-F238E27FC236}">
                <a16:creationId xmlns:a16="http://schemas.microsoft.com/office/drawing/2014/main" id="{1CA38BE9-B7CC-4745-A691-BBC0E2C53706}"/>
              </a:ext>
            </a:extLst>
          </p:cNvPr>
          <p:cNvSpPr/>
          <p:nvPr/>
        </p:nvSpPr>
        <p:spPr>
          <a:xfrm>
            <a:off x="271669" y="2710068"/>
            <a:ext cx="636105" cy="516835"/>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6F742F37-18FC-4387-93C9-7086F773E1D2}"/>
              </a:ext>
            </a:extLst>
          </p:cNvPr>
          <p:cNvSpPr txBox="1"/>
          <p:nvPr/>
        </p:nvSpPr>
        <p:spPr>
          <a:xfrm>
            <a:off x="2849217" y="5857485"/>
            <a:ext cx="9183757" cy="95410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Most of cadmium’s lines are missing in the mixture.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All must be present for Cd to be IN THE MIXTURE.  </a:t>
            </a:r>
          </a:p>
        </p:txBody>
      </p:sp>
    </p:spTree>
    <p:extLst>
      <p:ext uri="{BB962C8B-B14F-4D97-AF65-F5344CB8AC3E}">
        <p14:creationId xmlns:p14="http://schemas.microsoft.com/office/powerpoint/2010/main" val="3347146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EF555A-68B0-451C-940B-1ADA5D723298}"/>
              </a:ext>
            </a:extLst>
          </p:cNvPr>
          <p:cNvSpPr txBox="1"/>
          <p:nvPr/>
        </p:nvSpPr>
        <p:spPr>
          <a:xfrm>
            <a:off x="0" y="0"/>
            <a:ext cx="12192000" cy="255454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In these boxes is data for 3 naturally occurring isotopes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of the element “Ao”.  Listed are their masses and the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relative proportions of each found in nature.  What is the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average weighted atomic mass of this (fake) element Ao? </a:t>
            </a:r>
          </a:p>
        </p:txBody>
      </p:sp>
      <p:graphicFrame>
        <p:nvGraphicFramePr>
          <p:cNvPr id="3" name="Table 3">
            <a:extLst>
              <a:ext uri="{FF2B5EF4-FFF2-40B4-BE49-F238E27FC236}">
                <a16:creationId xmlns:a16="http://schemas.microsoft.com/office/drawing/2014/main" id="{04C36C05-376E-4F18-A0D5-C6BAA3C6D5B6}"/>
              </a:ext>
            </a:extLst>
          </p:cNvPr>
          <p:cNvGraphicFramePr>
            <a:graphicFrameLocks noGrp="1"/>
          </p:cNvGraphicFramePr>
          <p:nvPr>
            <p:extLst>
              <p:ext uri="{D42A27DB-BD31-4B8C-83A1-F6EECF244321}">
                <p14:modId xmlns:p14="http://schemas.microsoft.com/office/powerpoint/2010/main" val="18417225"/>
              </p:ext>
            </p:extLst>
          </p:nvPr>
        </p:nvGraphicFramePr>
        <p:xfrm>
          <a:off x="1948069" y="2687065"/>
          <a:ext cx="7089912" cy="2335508"/>
        </p:xfrm>
        <a:graphic>
          <a:graphicData uri="http://schemas.openxmlformats.org/drawingml/2006/table">
            <a:tbl>
              <a:tblPr firstRow="1" bandRow="1">
                <a:tableStyleId>{5C22544A-7EE6-4342-B048-85BDC9FD1C3A}</a:tableStyleId>
              </a:tblPr>
              <a:tblGrid>
                <a:gridCol w="2363304">
                  <a:extLst>
                    <a:ext uri="{9D8B030D-6E8A-4147-A177-3AD203B41FA5}">
                      <a16:colId xmlns:a16="http://schemas.microsoft.com/office/drawing/2014/main" val="131563120"/>
                    </a:ext>
                  </a:extLst>
                </a:gridCol>
                <a:gridCol w="2363304">
                  <a:extLst>
                    <a:ext uri="{9D8B030D-6E8A-4147-A177-3AD203B41FA5}">
                      <a16:colId xmlns:a16="http://schemas.microsoft.com/office/drawing/2014/main" val="3969250278"/>
                    </a:ext>
                  </a:extLst>
                </a:gridCol>
                <a:gridCol w="2363304">
                  <a:extLst>
                    <a:ext uri="{9D8B030D-6E8A-4147-A177-3AD203B41FA5}">
                      <a16:colId xmlns:a16="http://schemas.microsoft.com/office/drawing/2014/main" val="3823392851"/>
                    </a:ext>
                  </a:extLst>
                </a:gridCol>
              </a:tblGrid>
              <a:tr h="583877">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1745924"/>
                  </a:ext>
                </a:extLst>
              </a:tr>
              <a:tr h="583877">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596438"/>
                  </a:ext>
                </a:extLst>
              </a:tr>
              <a:tr h="583877">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2379920"/>
                  </a:ext>
                </a:extLst>
              </a:tr>
              <a:tr h="583877">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5480917"/>
                  </a:ext>
                </a:extLst>
              </a:tr>
            </a:tbl>
          </a:graphicData>
        </a:graphic>
      </p:graphicFrame>
    </p:spTree>
    <p:extLst>
      <p:ext uri="{BB962C8B-B14F-4D97-AF65-F5344CB8AC3E}">
        <p14:creationId xmlns:p14="http://schemas.microsoft.com/office/powerpoint/2010/main" val="1561501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2B119C-445A-402E-B346-8BD13D6C206F}"/>
              </a:ext>
            </a:extLst>
          </p:cNvPr>
          <p:cNvSpPr txBox="1"/>
          <p:nvPr/>
        </p:nvSpPr>
        <p:spPr>
          <a:xfrm>
            <a:off x="0" y="0"/>
            <a:ext cx="12192000" cy="6555641"/>
          </a:xfrm>
          <a:prstGeom prst="rect">
            <a:avLst/>
          </a:prstGeom>
          <a:noFill/>
        </p:spPr>
        <p:txBody>
          <a:bodyPr wrap="square" rtlCol="0">
            <a:spAutoFit/>
          </a:bodyPr>
          <a:lstStyle/>
          <a:p>
            <a:pPr algn="ctr"/>
            <a:r>
              <a:rPr lang="en-US" sz="6000" dirty="0">
                <a:latin typeface="Times New Roman" panose="02020603050405020304" pitchFamily="18" charset="0"/>
                <a:cs typeface="Times New Roman" panose="02020603050405020304" pitchFamily="18" charset="0"/>
              </a:rPr>
              <a:t>Second Class Period Monday…</a:t>
            </a:r>
          </a:p>
          <a:p>
            <a:endParaRPr lang="en-US" sz="3600" dirty="0">
              <a:latin typeface="Times New Roman" panose="02020603050405020304" pitchFamily="18" charset="0"/>
              <a:cs typeface="Times New Roman" panose="02020603050405020304" pitchFamily="18" charset="0"/>
            </a:endParaRPr>
          </a:p>
          <a:p>
            <a:r>
              <a:rPr lang="en-US" sz="3600" dirty="0">
                <a:solidFill>
                  <a:srgbClr val="C00000"/>
                </a:solidFill>
                <a:latin typeface="Times New Roman" panose="02020603050405020304" pitchFamily="18" charset="0"/>
                <a:cs typeface="Times New Roman" panose="02020603050405020304" pitchFamily="18" charset="0"/>
              </a:rPr>
              <a:t>1.  You will each make up (write out on paper) a multiple choice or word problem for Matter, and then for Atomic Theory, and put them in the inbox.  They must have choices and an answer.    Five points classwork each.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r>
              <a:rPr lang="en-US" sz="3600" dirty="0">
                <a:solidFill>
                  <a:srgbClr val="0000FF"/>
                </a:solidFill>
                <a:latin typeface="Times New Roman" panose="02020603050405020304" pitchFamily="18" charset="0"/>
                <a:cs typeface="Times New Roman" panose="02020603050405020304" pitchFamily="18" charset="0"/>
              </a:rPr>
              <a:t>2.  You can use the rest of the class period to check your grades, do work that you owe, or do the 3 atomic theory HW’s due by Thursday, or the Electrons Lab due by Thursday (all are “studying” for the celebration.</a:t>
            </a:r>
          </a:p>
        </p:txBody>
      </p:sp>
    </p:spTree>
    <p:extLst>
      <p:ext uri="{BB962C8B-B14F-4D97-AF65-F5344CB8AC3E}">
        <p14:creationId xmlns:p14="http://schemas.microsoft.com/office/powerpoint/2010/main" val="1685602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EF555A-68B0-451C-940B-1ADA5D723298}"/>
              </a:ext>
            </a:extLst>
          </p:cNvPr>
          <p:cNvSpPr txBox="1"/>
          <p:nvPr/>
        </p:nvSpPr>
        <p:spPr>
          <a:xfrm>
            <a:off x="0" y="0"/>
            <a:ext cx="121920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 these boxes is data for 3 naturally occurring isotopes of the element “</a:t>
            </a:r>
            <a:r>
              <a:rPr lang="en-US" sz="2400" dirty="0" err="1">
                <a:latin typeface="Times New Roman" panose="02020603050405020304" pitchFamily="18" charset="0"/>
                <a:cs typeface="Times New Roman" panose="02020603050405020304" pitchFamily="18" charset="0"/>
              </a:rPr>
              <a:t>Ao</a:t>
            </a:r>
            <a:r>
              <a:rPr lang="en-US" sz="2400" dirty="0">
                <a:latin typeface="Times New Roman" panose="02020603050405020304" pitchFamily="18" charset="0"/>
                <a:cs typeface="Times New Roman" panose="02020603050405020304" pitchFamily="18" charset="0"/>
              </a:rPr>
              <a:t>”.  Listed are their masses and their relative proportions found in nature.  What is the average weighted atomic mass of this (fake) element </a:t>
            </a:r>
            <a:r>
              <a:rPr lang="en-US" sz="2400" dirty="0" err="1">
                <a:latin typeface="Times New Roman" panose="02020603050405020304" pitchFamily="18" charset="0"/>
                <a:cs typeface="Times New Roman" panose="02020603050405020304" pitchFamily="18" charset="0"/>
              </a:rPr>
              <a:t>Ao</a:t>
            </a:r>
            <a:r>
              <a:rPr lang="en-US" sz="2400" dirty="0">
                <a:latin typeface="Times New Roman" panose="02020603050405020304" pitchFamily="18" charset="0"/>
                <a:cs typeface="Times New Roman" panose="02020603050405020304" pitchFamily="18" charset="0"/>
              </a:rPr>
              <a:t>? </a:t>
            </a:r>
          </a:p>
        </p:txBody>
      </p:sp>
      <p:graphicFrame>
        <p:nvGraphicFramePr>
          <p:cNvPr id="3" name="Table 3">
            <a:extLst>
              <a:ext uri="{FF2B5EF4-FFF2-40B4-BE49-F238E27FC236}">
                <a16:creationId xmlns:a16="http://schemas.microsoft.com/office/drawing/2014/main" id="{04C36C05-376E-4F18-A0D5-C6BAA3C6D5B6}"/>
              </a:ext>
            </a:extLst>
          </p:cNvPr>
          <p:cNvGraphicFramePr>
            <a:graphicFrameLocks noGrp="1"/>
          </p:cNvGraphicFramePr>
          <p:nvPr>
            <p:extLst>
              <p:ext uri="{D42A27DB-BD31-4B8C-83A1-F6EECF244321}">
                <p14:modId xmlns:p14="http://schemas.microsoft.com/office/powerpoint/2010/main" val="3909227137"/>
              </p:ext>
            </p:extLst>
          </p:nvPr>
        </p:nvGraphicFramePr>
        <p:xfrm>
          <a:off x="4055164" y="845012"/>
          <a:ext cx="8136834" cy="6012987"/>
        </p:xfrm>
        <a:graphic>
          <a:graphicData uri="http://schemas.openxmlformats.org/drawingml/2006/table">
            <a:tbl>
              <a:tblPr firstRow="1" bandRow="1">
                <a:tableStyleId>{5C22544A-7EE6-4342-B048-85BDC9FD1C3A}</a:tableStyleId>
              </a:tblPr>
              <a:tblGrid>
                <a:gridCol w="2712278">
                  <a:extLst>
                    <a:ext uri="{9D8B030D-6E8A-4147-A177-3AD203B41FA5}">
                      <a16:colId xmlns:a16="http://schemas.microsoft.com/office/drawing/2014/main" val="131563120"/>
                    </a:ext>
                  </a:extLst>
                </a:gridCol>
                <a:gridCol w="2712278">
                  <a:extLst>
                    <a:ext uri="{9D8B030D-6E8A-4147-A177-3AD203B41FA5}">
                      <a16:colId xmlns:a16="http://schemas.microsoft.com/office/drawing/2014/main" val="3969250278"/>
                    </a:ext>
                  </a:extLst>
                </a:gridCol>
                <a:gridCol w="2712278">
                  <a:extLst>
                    <a:ext uri="{9D8B030D-6E8A-4147-A177-3AD203B41FA5}">
                      <a16:colId xmlns:a16="http://schemas.microsoft.com/office/drawing/2014/main" val="3823392851"/>
                    </a:ext>
                  </a:extLst>
                </a:gridCol>
              </a:tblGrid>
              <a:tr h="601099">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601099">
                <a:tc>
                  <a:txBody>
                    <a:bodyPr/>
                    <a:lstStyle/>
                    <a:p>
                      <a:pPr algn="ctr"/>
                      <a:r>
                        <a:rPr lang="en-US" sz="3200" b="0" dirty="0">
                          <a:solidFill>
                            <a:schemeClr val="tx1"/>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3200" b="0" dirty="0">
                          <a:solidFill>
                            <a:schemeClr val="tx1"/>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3200" b="0" dirty="0">
                          <a:solidFill>
                            <a:schemeClr val="tx1"/>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601099">
                <a:tc>
                  <a:txBody>
                    <a:bodyPr/>
                    <a:lstStyle/>
                    <a:p>
                      <a:pPr algn="ctr"/>
                      <a:r>
                        <a:rPr lang="en-US" sz="3200" b="0" dirty="0">
                          <a:solidFill>
                            <a:schemeClr val="tx1"/>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3200" b="0" dirty="0">
                          <a:solidFill>
                            <a:schemeClr val="tx1"/>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3200" b="0" dirty="0">
                          <a:solidFill>
                            <a:schemeClr val="tx1"/>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492379920"/>
                  </a:ext>
                </a:extLst>
              </a:tr>
              <a:tr h="601099">
                <a:tc>
                  <a:txBody>
                    <a:bodyPr/>
                    <a:lstStyle/>
                    <a:p>
                      <a:pPr algn="ctr"/>
                      <a:r>
                        <a:rPr lang="en-US" sz="3200" b="0" dirty="0">
                          <a:solidFill>
                            <a:schemeClr val="tx1"/>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sz="3200" b="0" dirty="0">
                          <a:solidFill>
                            <a:schemeClr val="tx1"/>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lang="en-US" sz="3200" b="0" dirty="0">
                          <a:solidFill>
                            <a:schemeClr val="tx1"/>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3635480917"/>
                  </a:ext>
                </a:extLst>
              </a:tr>
              <a:tr h="3608591">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This is the symbol “name” and approximate atomic mass of each 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These are the REAL MASSES </a:t>
                      </a:r>
                      <a:b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you are supposed to use in the math.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These proportions need to be turned into decimals.  </a:t>
                      </a:r>
                    </a:p>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Total 100% or 1.000!!!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158701507"/>
                  </a:ext>
                </a:extLst>
              </a:tr>
            </a:tbl>
          </a:graphicData>
        </a:graphic>
      </p:graphicFrame>
    </p:spTree>
    <p:extLst>
      <p:ext uri="{BB962C8B-B14F-4D97-AF65-F5344CB8AC3E}">
        <p14:creationId xmlns:p14="http://schemas.microsoft.com/office/powerpoint/2010/main" val="2094159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EF555A-68B0-451C-940B-1ADA5D723298}"/>
              </a:ext>
            </a:extLst>
          </p:cNvPr>
          <p:cNvSpPr txBox="1"/>
          <p:nvPr/>
        </p:nvSpPr>
        <p:spPr>
          <a:xfrm>
            <a:off x="0" y="0"/>
            <a:ext cx="12192000"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 these boxes is data for 3 naturally occurring isotopes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of the element “</a:t>
            </a:r>
            <a:r>
              <a:rPr lang="en-US" sz="2400" dirty="0" err="1">
                <a:latin typeface="Times New Roman" panose="02020603050405020304" pitchFamily="18" charset="0"/>
                <a:cs typeface="Times New Roman" panose="02020603050405020304" pitchFamily="18" charset="0"/>
              </a:rPr>
              <a:t>Ao</a:t>
            </a:r>
            <a:r>
              <a:rPr lang="en-US" sz="2400" dirty="0">
                <a:latin typeface="Times New Roman" panose="02020603050405020304" pitchFamily="18" charset="0"/>
                <a:cs typeface="Times New Roman" panose="02020603050405020304" pitchFamily="18" charset="0"/>
              </a:rPr>
              <a:t>”.  Listed are their masses and 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relative proportions of each found in nature.  What is 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average weighted atomic mass of this (fake) element </a:t>
            </a:r>
            <a:r>
              <a:rPr lang="en-US" sz="2400" dirty="0" err="1">
                <a:latin typeface="Times New Roman" panose="02020603050405020304" pitchFamily="18" charset="0"/>
                <a:cs typeface="Times New Roman" panose="02020603050405020304" pitchFamily="18" charset="0"/>
              </a:rPr>
              <a:t>Ao</a:t>
            </a:r>
            <a:r>
              <a:rPr lang="en-US" sz="2400" dirty="0">
                <a:latin typeface="Times New Roman" panose="02020603050405020304" pitchFamily="18" charset="0"/>
                <a:cs typeface="Times New Roman" panose="02020603050405020304" pitchFamily="18" charset="0"/>
              </a:rPr>
              <a:t>? </a:t>
            </a:r>
          </a:p>
        </p:txBody>
      </p:sp>
      <p:graphicFrame>
        <p:nvGraphicFramePr>
          <p:cNvPr id="3" name="Table 3">
            <a:extLst>
              <a:ext uri="{FF2B5EF4-FFF2-40B4-BE49-F238E27FC236}">
                <a16:creationId xmlns:a16="http://schemas.microsoft.com/office/drawing/2014/main" id="{04C36C05-376E-4F18-A0D5-C6BAA3C6D5B6}"/>
              </a:ext>
            </a:extLst>
          </p:cNvPr>
          <p:cNvGraphicFramePr>
            <a:graphicFrameLocks noGrp="1"/>
          </p:cNvGraphicFramePr>
          <p:nvPr>
            <p:extLst>
              <p:ext uri="{D42A27DB-BD31-4B8C-83A1-F6EECF244321}">
                <p14:modId xmlns:p14="http://schemas.microsoft.com/office/powerpoint/2010/main" val="1669200542"/>
              </p:ext>
            </p:extLst>
          </p:nvPr>
        </p:nvGraphicFramePr>
        <p:xfrm>
          <a:off x="7288698" y="0"/>
          <a:ext cx="4903302" cy="2004204"/>
        </p:xfrm>
        <a:graphic>
          <a:graphicData uri="http://schemas.openxmlformats.org/drawingml/2006/table">
            <a:tbl>
              <a:tblPr firstRow="1" bandRow="1">
                <a:tableStyleId>{5C22544A-7EE6-4342-B048-85BDC9FD1C3A}</a:tableStyleId>
              </a:tblPr>
              <a:tblGrid>
                <a:gridCol w="1634434">
                  <a:extLst>
                    <a:ext uri="{9D8B030D-6E8A-4147-A177-3AD203B41FA5}">
                      <a16:colId xmlns:a16="http://schemas.microsoft.com/office/drawing/2014/main" val="131563120"/>
                    </a:ext>
                  </a:extLst>
                </a:gridCol>
                <a:gridCol w="1634434">
                  <a:extLst>
                    <a:ext uri="{9D8B030D-6E8A-4147-A177-3AD203B41FA5}">
                      <a16:colId xmlns:a16="http://schemas.microsoft.com/office/drawing/2014/main" val="3969250278"/>
                    </a:ext>
                  </a:extLst>
                </a:gridCol>
                <a:gridCol w="1634434">
                  <a:extLst>
                    <a:ext uri="{9D8B030D-6E8A-4147-A177-3AD203B41FA5}">
                      <a16:colId xmlns:a16="http://schemas.microsoft.com/office/drawing/2014/main" val="3823392851"/>
                    </a:ext>
                  </a:extLst>
                </a:gridCol>
              </a:tblGrid>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492379920"/>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bl>
          </a:graphicData>
        </a:graphic>
      </p:graphicFrame>
      <p:graphicFrame>
        <p:nvGraphicFramePr>
          <p:cNvPr id="4" name="Table 3">
            <a:extLst>
              <a:ext uri="{FF2B5EF4-FFF2-40B4-BE49-F238E27FC236}">
                <a16:creationId xmlns:a16="http://schemas.microsoft.com/office/drawing/2014/main" id="{EC9FD57E-E280-4D35-9F2D-DCACC60CFC8C}"/>
              </a:ext>
            </a:extLst>
          </p:cNvPr>
          <p:cNvGraphicFramePr>
            <a:graphicFrameLocks noGrp="1"/>
          </p:cNvGraphicFramePr>
          <p:nvPr>
            <p:extLst>
              <p:ext uri="{D42A27DB-BD31-4B8C-83A1-F6EECF244321}">
                <p14:modId xmlns:p14="http://schemas.microsoft.com/office/powerpoint/2010/main" val="3635932972"/>
              </p:ext>
            </p:extLst>
          </p:nvPr>
        </p:nvGraphicFramePr>
        <p:xfrm>
          <a:off x="1" y="2541103"/>
          <a:ext cx="12191999" cy="4104863"/>
        </p:xfrm>
        <a:graphic>
          <a:graphicData uri="http://schemas.openxmlformats.org/drawingml/2006/table">
            <a:tbl>
              <a:tblPr firstRow="1" bandRow="1">
                <a:tableStyleId>{5C22544A-7EE6-4342-B048-85BDC9FD1C3A}</a:tableStyleId>
              </a:tblPr>
              <a:tblGrid>
                <a:gridCol w="2284979">
                  <a:extLst>
                    <a:ext uri="{9D8B030D-6E8A-4147-A177-3AD203B41FA5}">
                      <a16:colId xmlns:a16="http://schemas.microsoft.com/office/drawing/2014/main" val="131563120"/>
                    </a:ext>
                  </a:extLst>
                </a:gridCol>
                <a:gridCol w="3133686">
                  <a:extLst>
                    <a:ext uri="{9D8B030D-6E8A-4147-A177-3AD203B41FA5}">
                      <a16:colId xmlns:a16="http://schemas.microsoft.com/office/drawing/2014/main" val="3969250278"/>
                    </a:ext>
                  </a:extLst>
                </a:gridCol>
                <a:gridCol w="2611406">
                  <a:extLst>
                    <a:ext uri="{9D8B030D-6E8A-4147-A177-3AD203B41FA5}">
                      <a16:colId xmlns:a16="http://schemas.microsoft.com/office/drawing/2014/main" val="3823392851"/>
                    </a:ext>
                  </a:extLst>
                </a:gridCol>
                <a:gridCol w="4161928">
                  <a:extLst>
                    <a:ext uri="{9D8B030D-6E8A-4147-A177-3AD203B41FA5}">
                      <a16:colId xmlns:a16="http://schemas.microsoft.com/office/drawing/2014/main" val="1614971909"/>
                    </a:ext>
                  </a:extLst>
                </a:gridCol>
              </a:tblGrid>
              <a:tr h="1287087">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Proportional </a:t>
                      </a:r>
                      <a:br>
                        <a:rPr lang="en-US" sz="3200" b="0" dirty="0">
                          <a:solidFill>
                            <a:srgbClr val="FF0000"/>
                          </a:solidFill>
                          <a:latin typeface="Times New Roman" panose="02020603050405020304" pitchFamily="18" charset="0"/>
                          <a:cs typeface="Times New Roman" panose="02020603050405020304" pitchFamily="18" charset="0"/>
                        </a:rPr>
                      </a:br>
                      <a:r>
                        <a:rPr lang="en-US" sz="3200" b="0" dirty="0">
                          <a:solidFill>
                            <a:srgbClr val="FF0000"/>
                          </a:solidFill>
                          <a:latin typeface="Times New Roman" panose="02020603050405020304" pitchFamily="18" charset="0"/>
                          <a:cs typeface="Times New Roman" panose="02020603050405020304" pitchFamily="18" charset="0"/>
                        </a:rPr>
                        <a:t>mass </a:t>
                      </a:r>
                      <a:r>
                        <a:rPr lang="en-US" sz="1800" b="0" dirty="0">
                          <a:solidFill>
                            <a:srgbClr val="FF0000"/>
                          </a:solidFill>
                          <a:latin typeface="Times New Roman" panose="02020603050405020304" pitchFamily="18" charset="0"/>
                          <a:cs typeface="Times New Roman" panose="02020603050405020304" pitchFamily="18" charset="0"/>
                        </a:rPr>
                        <a:t>(4 SF)</a:t>
                      </a: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21745924"/>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699"/>
                    </a:solidFill>
                  </a:tcPr>
                </a:tc>
                <a:extLst>
                  <a:ext uri="{0D108BD9-81ED-4DB2-BD59-A6C34878D82A}">
                    <a16:rowId xmlns:a16="http://schemas.microsoft.com/office/drawing/2014/main" val="3635480917"/>
                  </a:ext>
                </a:extLst>
              </a:tr>
              <a:tr h="704444">
                <a:tc gridSpan="3">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Average weighted atomic 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3200" b="0" dirty="0">
                        <a:solidFill>
                          <a:schemeClr val="accent6">
                            <a:lumMod val="7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70819003"/>
                  </a:ext>
                </a:extLst>
              </a:tr>
            </a:tbl>
          </a:graphicData>
        </a:graphic>
      </p:graphicFrame>
    </p:spTree>
    <p:extLst>
      <p:ext uri="{BB962C8B-B14F-4D97-AF65-F5344CB8AC3E}">
        <p14:creationId xmlns:p14="http://schemas.microsoft.com/office/powerpoint/2010/main" val="251022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EF555A-68B0-451C-940B-1ADA5D723298}"/>
              </a:ext>
            </a:extLst>
          </p:cNvPr>
          <p:cNvSpPr txBox="1"/>
          <p:nvPr/>
        </p:nvSpPr>
        <p:spPr>
          <a:xfrm>
            <a:off x="0" y="0"/>
            <a:ext cx="12192000"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 these boxes is data for 3 naturally occurring isotopes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of the element “Ao”.  Listed are their masses and 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relative proportions of each found in nature.  What is 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average weighted atomic mass of this (fake) element Ao? </a:t>
            </a:r>
          </a:p>
        </p:txBody>
      </p:sp>
      <p:graphicFrame>
        <p:nvGraphicFramePr>
          <p:cNvPr id="3" name="Table 3">
            <a:extLst>
              <a:ext uri="{FF2B5EF4-FFF2-40B4-BE49-F238E27FC236}">
                <a16:creationId xmlns:a16="http://schemas.microsoft.com/office/drawing/2014/main" id="{04C36C05-376E-4F18-A0D5-C6BAA3C6D5B6}"/>
              </a:ext>
            </a:extLst>
          </p:cNvPr>
          <p:cNvGraphicFramePr>
            <a:graphicFrameLocks noGrp="1"/>
          </p:cNvGraphicFramePr>
          <p:nvPr>
            <p:extLst>
              <p:ext uri="{D42A27DB-BD31-4B8C-83A1-F6EECF244321}">
                <p14:modId xmlns:p14="http://schemas.microsoft.com/office/powerpoint/2010/main" val="2668572611"/>
              </p:ext>
            </p:extLst>
          </p:nvPr>
        </p:nvGraphicFramePr>
        <p:xfrm>
          <a:off x="7288698" y="0"/>
          <a:ext cx="4903302" cy="2004204"/>
        </p:xfrm>
        <a:graphic>
          <a:graphicData uri="http://schemas.openxmlformats.org/drawingml/2006/table">
            <a:tbl>
              <a:tblPr firstRow="1" bandRow="1">
                <a:tableStyleId>{5C22544A-7EE6-4342-B048-85BDC9FD1C3A}</a:tableStyleId>
              </a:tblPr>
              <a:tblGrid>
                <a:gridCol w="1634434">
                  <a:extLst>
                    <a:ext uri="{9D8B030D-6E8A-4147-A177-3AD203B41FA5}">
                      <a16:colId xmlns:a16="http://schemas.microsoft.com/office/drawing/2014/main" val="131563120"/>
                    </a:ext>
                  </a:extLst>
                </a:gridCol>
                <a:gridCol w="1634434">
                  <a:extLst>
                    <a:ext uri="{9D8B030D-6E8A-4147-A177-3AD203B41FA5}">
                      <a16:colId xmlns:a16="http://schemas.microsoft.com/office/drawing/2014/main" val="3969250278"/>
                    </a:ext>
                  </a:extLst>
                </a:gridCol>
                <a:gridCol w="1634434">
                  <a:extLst>
                    <a:ext uri="{9D8B030D-6E8A-4147-A177-3AD203B41FA5}">
                      <a16:colId xmlns:a16="http://schemas.microsoft.com/office/drawing/2014/main" val="3823392851"/>
                    </a:ext>
                  </a:extLst>
                </a:gridCol>
              </a:tblGrid>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bl>
          </a:graphicData>
        </a:graphic>
      </p:graphicFrame>
      <p:graphicFrame>
        <p:nvGraphicFramePr>
          <p:cNvPr id="4" name="Table 3">
            <a:extLst>
              <a:ext uri="{FF2B5EF4-FFF2-40B4-BE49-F238E27FC236}">
                <a16:creationId xmlns:a16="http://schemas.microsoft.com/office/drawing/2014/main" id="{EC9FD57E-E280-4D35-9F2D-DCACC60CFC8C}"/>
              </a:ext>
            </a:extLst>
          </p:cNvPr>
          <p:cNvGraphicFramePr>
            <a:graphicFrameLocks noGrp="1"/>
          </p:cNvGraphicFramePr>
          <p:nvPr>
            <p:extLst>
              <p:ext uri="{D42A27DB-BD31-4B8C-83A1-F6EECF244321}">
                <p14:modId xmlns:p14="http://schemas.microsoft.com/office/powerpoint/2010/main" val="2117056069"/>
              </p:ext>
            </p:extLst>
          </p:nvPr>
        </p:nvGraphicFramePr>
        <p:xfrm>
          <a:off x="1" y="2541103"/>
          <a:ext cx="12191999" cy="4104863"/>
        </p:xfrm>
        <a:graphic>
          <a:graphicData uri="http://schemas.openxmlformats.org/drawingml/2006/table">
            <a:tbl>
              <a:tblPr firstRow="1" bandRow="1">
                <a:tableStyleId>{5C22544A-7EE6-4342-B048-85BDC9FD1C3A}</a:tableStyleId>
              </a:tblPr>
              <a:tblGrid>
                <a:gridCol w="2284979">
                  <a:extLst>
                    <a:ext uri="{9D8B030D-6E8A-4147-A177-3AD203B41FA5}">
                      <a16:colId xmlns:a16="http://schemas.microsoft.com/office/drawing/2014/main" val="131563120"/>
                    </a:ext>
                  </a:extLst>
                </a:gridCol>
                <a:gridCol w="3133686">
                  <a:extLst>
                    <a:ext uri="{9D8B030D-6E8A-4147-A177-3AD203B41FA5}">
                      <a16:colId xmlns:a16="http://schemas.microsoft.com/office/drawing/2014/main" val="3969250278"/>
                    </a:ext>
                  </a:extLst>
                </a:gridCol>
                <a:gridCol w="2611406">
                  <a:extLst>
                    <a:ext uri="{9D8B030D-6E8A-4147-A177-3AD203B41FA5}">
                      <a16:colId xmlns:a16="http://schemas.microsoft.com/office/drawing/2014/main" val="3823392851"/>
                    </a:ext>
                  </a:extLst>
                </a:gridCol>
                <a:gridCol w="4161928">
                  <a:extLst>
                    <a:ext uri="{9D8B030D-6E8A-4147-A177-3AD203B41FA5}">
                      <a16:colId xmlns:a16="http://schemas.microsoft.com/office/drawing/2014/main" val="1614971909"/>
                    </a:ext>
                  </a:extLst>
                </a:gridCol>
              </a:tblGrid>
              <a:tr h="1287087">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Proportional </a:t>
                      </a:r>
                      <a:br>
                        <a:rPr lang="en-US" sz="3200" b="0" dirty="0">
                          <a:solidFill>
                            <a:srgbClr val="FF0000"/>
                          </a:solidFill>
                          <a:latin typeface="Times New Roman" panose="02020603050405020304" pitchFamily="18" charset="0"/>
                          <a:cs typeface="Times New Roman" panose="02020603050405020304" pitchFamily="18" charset="0"/>
                        </a:rPr>
                      </a:br>
                      <a:r>
                        <a:rPr lang="en-US" sz="3200" b="0" dirty="0">
                          <a:solidFill>
                            <a:srgbClr val="FF0000"/>
                          </a:solidFill>
                          <a:latin typeface="Times New Roman" panose="02020603050405020304" pitchFamily="18" charset="0"/>
                          <a:cs typeface="Times New Roman" panose="02020603050405020304" pitchFamily="18" charset="0"/>
                        </a:rPr>
                        <a:t>mass </a:t>
                      </a:r>
                      <a:r>
                        <a:rPr lang="en-US" sz="1800" b="0" dirty="0">
                          <a:solidFill>
                            <a:srgbClr val="FF0000"/>
                          </a:solidFill>
                          <a:latin typeface="Times New Roman" panose="02020603050405020304" pitchFamily="18" charset="0"/>
                          <a:cs typeface="Times New Roman" panose="02020603050405020304" pitchFamily="18" charset="0"/>
                        </a:rPr>
                        <a:t>(4 SF)</a:t>
                      </a: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21745924"/>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3200" b="0" dirty="0">
                          <a:solidFill>
                            <a:srgbClr val="FF0000"/>
                          </a:solidFill>
                          <a:latin typeface="Times New Roman" panose="02020603050405020304" pitchFamily="18" charset="0"/>
                          <a:cs typeface="Times New Roman" panose="02020603050405020304" pitchFamily="18" charset="0"/>
                        </a:rPr>
                        <a:t>38.10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r h="704444">
                <a:tc gridSpan="3">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Average weighted atomic 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3200" b="0" dirty="0">
                        <a:solidFill>
                          <a:schemeClr val="accent6">
                            <a:lumMod val="7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70819003"/>
                  </a:ext>
                </a:extLst>
              </a:tr>
            </a:tbl>
          </a:graphicData>
        </a:graphic>
      </p:graphicFrame>
    </p:spTree>
    <p:extLst>
      <p:ext uri="{BB962C8B-B14F-4D97-AF65-F5344CB8AC3E}">
        <p14:creationId xmlns:p14="http://schemas.microsoft.com/office/powerpoint/2010/main" val="4004201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EF555A-68B0-451C-940B-1ADA5D723298}"/>
              </a:ext>
            </a:extLst>
          </p:cNvPr>
          <p:cNvSpPr txBox="1"/>
          <p:nvPr/>
        </p:nvSpPr>
        <p:spPr>
          <a:xfrm>
            <a:off x="0" y="0"/>
            <a:ext cx="12192000"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 these boxes is data for 3 naturally occurring isotopes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of the element “Ao”.  Listed are their masses and 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relative proportions of each found in nature.  What is 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average weighted atomic mass of this (fake) element Ao? </a:t>
            </a:r>
          </a:p>
        </p:txBody>
      </p:sp>
      <p:graphicFrame>
        <p:nvGraphicFramePr>
          <p:cNvPr id="3" name="Table 3">
            <a:extLst>
              <a:ext uri="{FF2B5EF4-FFF2-40B4-BE49-F238E27FC236}">
                <a16:creationId xmlns:a16="http://schemas.microsoft.com/office/drawing/2014/main" id="{04C36C05-376E-4F18-A0D5-C6BAA3C6D5B6}"/>
              </a:ext>
            </a:extLst>
          </p:cNvPr>
          <p:cNvGraphicFramePr>
            <a:graphicFrameLocks noGrp="1"/>
          </p:cNvGraphicFramePr>
          <p:nvPr>
            <p:extLst>
              <p:ext uri="{D42A27DB-BD31-4B8C-83A1-F6EECF244321}">
                <p14:modId xmlns:p14="http://schemas.microsoft.com/office/powerpoint/2010/main" val="377521522"/>
              </p:ext>
            </p:extLst>
          </p:nvPr>
        </p:nvGraphicFramePr>
        <p:xfrm>
          <a:off x="7288698" y="0"/>
          <a:ext cx="4903302" cy="2004204"/>
        </p:xfrm>
        <a:graphic>
          <a:graphicData uri="http://schemas.openxmlformats.org/drawingml/2006/table">
            <a:tbl>
              <a:tblPr firstRow="1" bandRow="1">
                <a:tableStyleId>{5C22544A-7EE6-4342-B048-85BDC9FD1C3A}</a:tableStyleId>
              </a:tblPr>
              <a:tblGrid>
                <a:gridCol w="1634434">
                  <a:extLst>
                    <a:ext uri="{9D8B030D-6E8A-4147-A177-3AD203B41FA5}">
                      <a16:colId xmlns:a16="http://schemas.microsoft.com/office/drawing/2014/main" val="131563120"/>
                    </a:ext>
                  </a:extLst>
                </a:gridCol>
                <a:gridCol w="1634434">
                  <a:extLst>
                    <a:ext uri="{9D8B030D-6E8A-4147-A177-3AD203B41FA5}">
                      <a16:colId xmlns:a16="http://schemas.microsoft.com/office/drawing/2014/main" val="3969250278"/>
                    </a:ext>
                  </a:extLst>
                </a:gridCol>
                <a:gridCol w="1634434">
                  <a:extLst>
                    <a:ext uri="{9D8B030D-6E8A-4147-A177-3AD203B41FA5}">
                      <a16:colId xmlns:a16="http://schemas.microsoft.com/office/drawing/2014/main" val="3823392851"/>
                    </a:ext>
                  </a:extLst>
                </a:gridCol>
              </a:tblGrid>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bl>
          </a:graphicData>
        </a:graphic>
      </p:graphicFrame>
      <p:graphicFrame>
        <p:nvGraphicFramePr>
          <p:cNvPr id="4" name="Table 3">
            <a:extLst>
              <a:ext uri="{FF2B5EF4-FFF2-40B4-BE49-F238E27FC236}">
                <a16:creationId xmlns:a16="http://schemas.microsoft.com/office/drawing/2014/main" id="{EC9FD57E-E280-4D35-9F2D-DCACC60CFC8C}"/>
              </a:ext>
            </a:extLst>
          </p:cNvPr>
          <p:cNvGraphicFramePr>
            <a:graphicFrameLocks noGrp="1"/>
          </p:cNvGraphicFramePr>
          <p:nvPr>
            <p:extLst>
              <p:ext uri="{D42A27DB-BD31-4B8C-83A1-F6EECF244321}">
                <p14:modId xmlns:p14="http://schemas.microsoft.com/office/powerpoint/2010/main" val="2690361432"/>
              </p:ext>
            </p:extLst>
          </p:nvPr>
        </p:nvGraphicFramePr>
        <p:xfrm>
          <a:off x="1" y="2541103"/>
          <a:ext cx="12191999" cy="4104863"/>
        </p:xfrm>
        <a:graphic>
          <a:graphicData uri="http://schemas.openxmlformats.org/drawingml/2006/table">
            <a:tbl>
              <a:tblPr firstRow="1" bandRow="1">
                <a:tableStyleId>{5C22544A-7EE6-4342-B048-85BDC9FD1C3A}</a:tableStyleId>
              </a:tblPr>
              <a:tblGrid>
                <a:gridCol w="2284979">
                  <a:extLst>
                    <a:ext uri="{9D8B030D-6E8A-4147-A177-3AD203B41FA5}">
                      <a16:colId xmlns:a16="http://schemas.microsoft.com/office/drawing/2014/main" val="131563120"/>
                    </a:ext>
                  </a:extLst>
                </a:gridCol>
                <a:gridCol w="3133686">
                  <a:extLst>
                    <a:ext uri="{9D8B030D-6E8A-4147-A177-3AD203B41FA5}">
                      <a16:colId xmlns:a16="http://schemas.microsoft.com/office/drawing/2014/main" val="3969250278"/>
                    </a:ext>
                  </a:extLst>
                </a:gridCol>
                <a:gridCol w="2611406">
                  <a:extLst>
                    <a:ext uri="{9D8B030D-6E8A-4147-A177-3AD203B41FA5}">
                      <a16:colId xmlns:a16="http://schemas.microsoft.com/office/drawing/2014/main" val="3823392851"/>
                    </a:ext>
                  </a:extLst>
                </a:gridCol>
                <a:gridCol w="4161928">
                  <a:extLst>
                    <a:ext uri="{9D8B030D-6E8A-4147-A177-3AD203B41FA5}">
                      <a16:colId xmlns:a16="http://schemas.microsoft.com/office/drawing/2014/main" val="1614971909"/>
                    </a:ext>
                  </a:extLst>
                </a:gridCol>
              </a:tblGrid>
              <a:tr h="1287087">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Proportional </a:t>
                      </a:r>
                      <a:br>
                        <a:rPr lang="en-US" sz="3200" b="0" dirty="0">
                          <a:solidFill>
                            <a:srgbClr val="FF0000"/>
                          </a:solidFill>
                          <a:latin typeface="Times New Roman" panose="02020603050405020304" pitchFamily="18" charset="0"/>
                          <a:cs typeface="Times New Roman" panose="02020603050405020304" pitchFamily="18" charset="0"/>
                        </a:rPr>
                      </a:br>
                      <a:r>
                        <a:rPr lang="en-US" sz="3200" b="0" dirty="0">
                          <a:solidFill>
                            <a:srgbClr val="FF0000"/>
                          </a:solidFill>
                          <a:latin typeface="Times New Roman" panose="02020603050405020304" pitchFamily="18" charset="0"/>
                          <a:cs typeface="Times New Roman" panose="02020603050405020304" pitchFamily="18" charset="0"/>
                        </a:rPr>
                        <a:t>mass </a:t>
                      </a:r>
                      <a:r>
                        <a:rPr lang="en-US" sz="1800" b="0" dirty="0">
                          <a:solidFill>
                            <a:srgbClr val="FF0000"/>
                          </a:solidFill>
                          <a:latin typeface="Times New Roman" panose="02020603050405020304" pitchFamily="18" charset="0"/>
                          <a:cs typeface="Times New Roman" panose="02020603050405020304" pitchFamily="18" charset="0"/>
                        </a:rPr>
                        <a:t>(4 SF)</a:t>
                      </a: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3200" b="0" dirty="0">
                          <a:solidFill>
                            <a:srgbClr val="FF0000"/>
                          </a:solidFill>
                          <a:latin typeface="Times New Roman" panose="02020603050405020304" pitchFamily="18" charset="0"/>
                          <a:cs typeface="Times New Roman" panose="02020603050405020304" pitchFamily="18" charset="0"/>
                        </a:rPr>
                        <a:t>38.10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r>
                        <a:rPr lang="en-US" sz="3200" b="0" dirty="0">
                          <a:solidFill>
                            <a:srgbClr val="FF0000"/>
                          </a:solidFill>
                          <a:latin typeface="Times New Roman" panose="02020603050405020304" pitchFamily="18" charset="0"/>
                          <a:cs typeface="Times New Roman" panose="02020603050405020304" pitchFamily="18" charset="0"/>
                        </a:rPr>
                        <a:t>9.163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r h="704444">
                <a:tc gridSpan="3">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Average weighted atomic 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3200" b="0" dirty="0">
                        <a:solidFill>
                          <a:schemeClr val="accent6">
                            <a:lumMod val="7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70819003"/>
                  </a:ext>
                </a:extLst>
              </a:tr>
            </a:tbl>
          </a:graphicData>
        </a:graphic>
      </p:graphicFrame>
    </p:spTree>
    <p:extLst>
      <p:ext uri="{BB962C8B-B14F-4D97-AF65-F5344CB8AC3E}">
        <p14:creationId xmlns:p14="http://schemas.microsoft.com/office/powerpoint/2010/main" val="1441827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EF555A-68B0-451C-940B-1ADA5D723298}"/>
              </a:ext>
            </a:extLst>
          </p:cNvPr>
          <p:cNvSpPr txBox="1"/>
          <p:nvPr/>
        </p:nvSpPr>
        <p:spPr>
          <a:xfrm>
            <a:off x="0" y="0"/>
            <a:ext cx="12192000"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 these boxes is data for 3 naturally occurring isotopes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of the element “Ao”.  Listed are their masses and 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relative proportions of each found in nature.  What is 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average weighted atomic mass of this (fake) element Ao? </a:t>
            </a:r>
          </a:p>
        </p:txBody>
      </p:sp>
      <p:graphicFrame>
        <p:nvGraphicFramePr>
          <p:cNvPr id="3" name="Table 3">
            <a:extLst>
              <a:ext uri="{FF2B5EF4-FFF2-40B4-BE49-F238E27FC236}">
                <a16:creationId xmlns:a16="http://schemas.microsoft.com/office/drawing/2014/main" id="{04C36C05-376E-4F18-A0D5-C6BAA3C6D5B6}"/>
              </a:ext>
            </a:extLst>
          </p:cNvPr>
          <p:cNvGraphicFramePr>
            <a:graphicFrameLocks noGrp="1"/>
          </p:cNvGraphicFramePr>
          <p:nvPr>
            <p:extLst>
              <p:ext uri="{D42A27DB-BD31-4B8C-83A1-F6EECF244321}">
                <p14:modId xmlns:p14="http://schemas.microsoft.com/office/powerpoint/2010/main" val="1338221020"/>
              </p:ext>
            </p:extLst>
          </p:nvPr>
        </p:nvGraphicFramePr>
        <p:xfrm>
          <a:off x="7288698" y="0"/>
          <a:ext cx="4903302" cy="2004204"/>
        </p:xfrm>
        <a:graphic>
          <a:graphicData uri="http://schemas.openxmlformats.org/drawingml/2006/table">
            <a:tbl>
              <a:tblPr firstRow="1" bandRow="1">
                <a:tableStyleId>{5C22544A-7EE6-4342-B048-85BDC9FD1C3A}</a:tableStyleId>
              </a:tblPr>
              <a:tblGrid>
                <a:gridCol w="1634434">
                  <a:extLst>
                    <a:ext uri="{9D8B030D-6E8A-4147-A177-3AD203B41FA5}">
                      <a16:colId xmlns:a16="http://schemas.microsoft.com/office/drawing/2014/main" val="131563120"/>
                    </a:ext>
                  </a:extLst>
                </a:gridCol>
                <a:gridCol w="1634434">
                  <a:extLst>
                    <a:ext uri="{9D8B030D-6E8A-4147-A177-3AD203B41FA5}">
                      <a16:colId xmlns:a16="http://schemas.microsoft.com/office/drawing/2014/main" val="3969250278"/>
                    </a:ext>
                  </a:extLst>
                </a:gridCol>
                <a:gridCol w="1634434">
                  <a:extLst>
                    <a:ext uri="{9D8B030D-6E8A-4147-A177-3AD203B41FA5}">
                      <a16:colId xmlns:a16="http://schemas.microsoft.com/office/drawing/2014/main" val="3823392851"/>
                    </a:ext>
                  </a:extLst>
                </a:gridCol>
              </a:tblGrid>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bl>
          </a:graphicData>
        </a:graphic>
      </p:graphicFrame>
      <p:graphicFrame>
        <p:nvGraphicFramePr>
          <p:cNvPr id="4" name="Table 3">
            <a:extLst>
              <a:ext uri="{FF2B5EF4-FFF2-40B4-BE49-F238E27FC236}">
                <a16:creationId xmlns:a16="http://schemas.microsoft.com/office/drawing/2014/main" id="{EC9FD57E-E280-4D35-9F2D-DCACC60CFC8C}"/>
              </a:ext>
            </a:extLst>
          </p:cNvPr>
          <p:cNvGraphicFramePr>
            <a:graphicFrameLocks noGrp="1"/>
          </p:cNvGraphicFramePr>
          <p:nvPr>
            <p:extLst>
              <p:ext uri="{D42A27DB-BD31-4B8C-83A1-F6EECF244321}">
                <p14:modId xmlns:p14="http://schemas.microsoft.com/office/powerpoint/2010/main" val="1490715058"/>
              </p:ext>
            </p:extLst>
          </p:nvPr>
        </p:nvGraphicFramePr>
        <p:xfrm>
          <a:off x="1" y="2541103"/>
          <a:ext cx="12191999" cy="4104863"/>
        </p:xfrm>
        <a:graphic>
          <a:graphicData uri="http://schemas.openxmlformats.org/drawingml/2006/table">
            <a:tbl>
              <a:tblPr firstRow="1" bandRow="1">
                <a:tableStyleId>{5C22544A-7EE6-4342-B048-85BDC9FD1C3A}</a:tableStyleId>
              </a:tblPr>
              <a:tblGrid>
                <a:gridCol w="2284979">
                  <a:extLst>
                    <a:ext uri="{9D8B030D-6E8A-4147-A177-3AD203B41FA5}">
                      <a16:colId xmlns:a16="http://schemas.microsoft.com/office/drawing/2014/main" val="131563120"/>
                    </a:ext>
                  </a:extLst>
                </a:gridCol>
                <a:gridCol w="3133686">
                  <a:extLst>
                    <a:ext uri="{9D8B030D-6E8A-4147-A177-3AD203B41FA5}">
                      <a16:colId xmlns:a16="http://schemas.microsoft.com/office/drawing/2014/main" val="3969250278"/>
                    </a:ext>
                  </a:extLst>
                </a:gridCol>
                <a:gridCol w="2611406">
                  <a:extLst>
                    <a:ext uri="{9D8B030D-6E8A-4147-A177-3AD203B41FA5}">
                      <a16:colId xmlns:a16="http://schemas.microsoft.com/office/drawing/2014/main" val="3823392851"/>
                    </a:ext>
                  </a:extLst>
                </a:gridCol>
                <a:gridCol w="4161928">
                  <a:extLst>
                    <a:ext uri="{9D8B030D-6E8A-4147-A177-3AD203B41FA5}">
                      <a16:colId xmlns:a16="http://schemas.microsoft.com/office/drawing/2014/main" val="1614971909"/>
                    </a:ext>
                  </a:extLst>
                </a:gridCol>
              </a:tblGrid>
              <a:tr h="1287087">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Proportional </a:t>
                      </a:r>
                      <a:br>
                        <a:rPr lang="en-US" sz="3200" b="0" dirty="0">
                          <a:solidFill>
                            <a:srgbClr val="FF0000"/>
                          </a:solidFill>
                          <a:latin typeface="Times New Roman" panose="02020603050405020304" pitchFamily="18" charset="0"/>
                          <a:cs typeface="Times New Roman" panose="02020603050405020304" pitchFamily="18" charset="0"/>
                        </a:rPr>
                      </a:br>
                      <a:r>
                        <a:rPr lang="en-US" sz="3200" b="0" dirty="0">
                          <a:solidFill>
                            <a:srgbClr val="FF0000"/>
                          </a:solidFill>
                          <a:latin typeface="Times New Roman" panose="02020603050405020304" pitchFamily="18" charset="0"/>
                          <a:cs typeface="Times New Roman" panose="02020603050405020304" pitchFamily="18" charset="0"/>
                        </a:rPr>
                        <a:t>mass </a:t>
                      </a:r>
                      <a:r>
                        <a:rPr lang="en-US" sz="1800" b="0" dirty="0">
                          <a:solidFill>
                            <a:srgbClr val="FF0000"/>
                          </a:solidFill>
                          <a:latin typeface="Times New Roman" panose="02020603050405020304" pitchFamily="18" charset="0"/>
                          <a:cs typeface="Times New Roman" panose="02020603050405020304" pitchFamily="18" charset="0"/>
                        </a:rPr>
                        <a:t>(4 SF)</a:t>
                      </a: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3200" b="0" dirty="0">
                          <a:solidFill>
                            <a:srgbClr val="FF0000"/>
                          </a:solidFill>
                          <a:latin typeface="Times New Roman" panose="02020603050405020304" pitchFamily="18" charset="0"/>
                          <a:cs typeface="Times New Roman" panose="02020603050405020304" pitchFamily="18" charset="0"/>
                        </a:rPr>
                        <a:t>38.10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r>
                        <a:rPr lang="en-US" sz="3200" b="0" dirty="0">
                          <a:solidFill>
                            <a:srgbClr val="FF0000"/>
                          </a:solidFill>
                          <a:latin typeface="Times New Roman" panose="02020603050405020304" pitchFamily="18" charset="0"/>
                          <a:cs typeface="Times New Roman" panose="02020603050405020304" pitchFamily="18" charset="0"/>
                        </a:rPr>
                        <a:t>9.163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r>
                        <a:rPr lang="en-US" sz="3200" b="0" dirty="0">
                          <a:solidFill>
                            <a:srgbClr val="FF0000"/>
                          </a:solidFill>
                          <a:latin typeface="Times New Roman" panose="02020603050405020304" pitchFamily="18" charset="0"/>
                          <a:cs typeface="Times New Roman" panose="02020603050405020304" pitchFamily="18" charset="0"/>
                        </a:rPr>
                        <a:t>6.579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r h="704444">
                <a:tc gridSpan="3">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Average weighted atomic 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3200" b="0" dirty="0">
                        <a:solidFill>
                          <a:schemeClr val="accent6">
                            <a:lumMod val="7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70819003"/>
                  </a:ext>
                </a:extLst>
              </a:tr>
            </a:tbl>
          </a:graphicData>
        </a:graphic>
      </p:graphicFrame>
    </p:spTree>
    <p:extLst>
      <p:ext uri="{BB962C8B-B14F-4D97-AF65-F5344CB8AC3E}">
        <p14:creationId xmlns:p14="http://schemas.microsoft.com/office/powerpoint/2010/main" val="556436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EF555A-68B0-451C-940B-1ADA5D723298}"/>
              </a:ext>
            </a:extLst>
          </p:cNvPr>
          <p:cNvSpPr txBox="1"/>
          <p:nvPr/>
        </p:nvSpPr>
        <p:spPr>
          <a:xfrm>
            <a:off x="0" y="0"/>
            <a:ext cx="12192000"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 these boxes is data for 3 naturally occurring isotopes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of the element “Ao”.  Listed are their masses and 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relative proportions of each found in nature.  What is the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average weighted atomic mass of this (fake) element Ao? </a:t>
            </a:r>
          </a:p>
        </p:txBody>
      </p:sp>
      <p:graphicFrame>
        <p:nvGraphicFramePr>
          <p:cNvPr id="3" name="Table 3">
            <a:extLst>
              <a:ext uri="{FF2B5EF4-FFF2-40B4-BE49-F238E27FC236}">
                <a16:creationId xmlns:a16="http://schemas.microsoft.com/office/drawing/2014/main" id="{04C36C05-376E-4F18-A0D5-C6BAA3C6D5B6}"/>
              </a:ext>
            </a:extLst>
          </p:cNvPr>
          <p:cNvGraphicFramePr>
            <a:graphicFrameLocks noGrp="1"/>
          </p:cNvGraphicFramePr>
          <p:nvPr>
            <p:extLst>
              <p:ext uri="{D42A27DB-BD31-4B8C-83A1-F6EECF244321}">
                <p14:modId xmlns:p14="http://schemas.microsoft.com/office/powerpoint/2010/main" val="2680475045"/>
              </p:ext>
            </p:extLst>
          </p:nvPr>
        </p:nvGraphicFramePr>
        <p:xfrm>
          <a:off x="7288698" y="0"/>
          <a:ext cx="4903302" cy="2004204"/>
        </p:xfrm>
        <a:graphic>
          <a:graphicData uri="http://schemas.openxmlformats.org/drawingml/2006/table">
            <a:tbl>
              <a:tblPr firstRow="1" bandRow="1">
                <a:tableStyleId>{5C22544A-7EE6-4342-B048-85BDC9FD1C3A}</a:tableStyleId>
              </a:tblPr>
              <a:tblGrid>
                <a:gridCol w="1634434">
                  <a:extLst>
                    <a:ext uri="{9D8B030D-6E8A-4147-A177-3AD203B41FA5}">
                      <a16:colId xmlns:a16="http://schemas.microsoft.com/office/drawing/2014/main" val="131563120"/>
                    </a:ext>
                  </a:extLst>
                </a:gridCol>
                <a:gridCol w="1634434">
                  <a:extLst>
                    <a:ext uri="{9D8B030D-6E8A-4147-A177-3AD203B41FA5}">
                      <a16:colId xmlns:a16="http://schemas.microsoft.com/office/drawing/2014/main" val="3969250278"/>
                    </a:ext>
                  </a:extLst>
                </a:gridCol>
                <a:gridCol w="1634434">
                  <a:extLst>
                    <a:ext uri="{9D8B030D-6E8A-4147-A177-3AD203B41FA5}">
                      <a16:colId xmlns:a16="http://schemas.microsoft.com/office/drawing/2014/main" val="3823392851"/>
                    </a:ext>
                  </a:extLst>
                </a:gridCol>
              </a:tblGrid>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501051">
                <a:tc>
                  <a:txBody>
                    <a:bodyPr/>
                    <a:lstStyle/>
                    <a:p>
                      <a:pPr algn="ctr"/>
                      <a:r>
                        <a:rPr lang="en-US" sz="20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20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bl>
          </a:graphicData>
        </a:graphic>
      </p:graphicFrame>
      <p:graphicFrame>
        <p:nvGraphicFramePr>
          <p:cNvPr id="4" name="Table 3">
            <a:extLst>
              <a:ext uri="{FF2B5EF4-FFF2-40B4-BE49-F238E27FC236}">
                <a16:creationId xmlns:a16="http://schemas.microsoft.com/office/drawing/2014/main" id="{EC9FD57E-E280-4D35-9F2D-DCACC60CFC8C}"/>
              </a:ext>
            </a:extLst>
          </p:cNvPr>
          <p:cNvGraphicFramePr>
            <a:graphicFrameLocks noGrp="1"/>
          </p:cNvGraphicFramePr>
          <p:nvPr>
            <p:extLst>
              <p:ext uri="{D42A27DB-BD31-4B8C-83A1-F6EECF244321}">
                <p14:modId xmlns:p14="http://schemas.microsoft.com/office/powerpoint/2010/main" val="1218736349"/>
              </p:ext>
            </p:extLst>
          </p:nvPr>
        </p:nvGraphicFramePr>
        <p:xfrm>
          <a:off x="1" y="2541103"/>
          <a:ext cx="12191999" cy="4223379"/>
        </p:xfrm>
        <a:graphic>
          <a:graphicData uri="http://schemas.openxmlformats.org/drawingml/2006/table">
            <a:tbl>
              <a:tblPr firstRow="1" bandRow="1">
                <a:tableStyleId>{5C22544A-7EE6-4342-B048-85BDC9FD1C3A}</a:tableStyleId>
              </a:tblPr>
              <a:tblGrid>
                <a:gridCol w="2284979">
                  <a:extLst>
                    <a:ext uri="{9D8B030D-6E8A-4147-A177-3AD203B41FA5}">
                      <a16:colId xmlns:a16="http://schemas.microsoft.com/office/drawing/2014/main" val="131563120"/>
                    </a:ext>
                  </a:extLst>
                </a:gridCol>
                <a:gridCol w="3133686">
                  <a:extLst>
                    <a:ext uri="{9D8B030D-6E8A-4147-A177-3AD203B41FA5}">
                      <a16:colId xmlns:a16="http://schemas.microsoft.com/office/drawing/2014/main" val="3969250278"/>
                    </a:ext>
                  </a:extLst>
                </a:gridCol>
                <a:gridCol w="2611406">
                  <a:extLst>
                    <a:ext uri="{9D8B030D-6E8A-4147-A177-3AD203B41FA5}">
                      <a16:colId xmlns:a16="http://schemas.microsoft.com/office/drawing/2014/main" val="3823392851"/>
                    </a:ext>
                  </a:extLst>
                </a:gridCol>
                <a:gridCol w="4161928">
                  <a:extLst>
                    <a:ext uri="{9D8B030D-6E8A-4147-A177-3AD203B41FA5}">
                      <a16:colId xmlns:a16="http://schemas.microsoft.com/office/drawing/2014/main" val="1614971909"/>
                    </a:ext>
                  </a:extLst>
                </a:gridCol>
              </a:tblGrid>
              <a:tr h="1287087">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Isotope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3200" b="0" dirty="0">
                          <a:solidFill>
                            <a:schemeClr val="accent6">
                              <a:lumMod val="75000"/>
                            </a:schemeClr>
                          </a:solidFill>
                          <a:latin typeface="Times New Roman" panose="02020603050405020304" pitchFamily="18" charset="0"/>
                          <a:cs typeface="Times New Roman" panose="02020603050405020304" pitchFamily="18" charset="0"/>
                        </a:rPr>
                        <a:t>Proportion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Proportional </a:t>
                      </a:r>
                      <a:br>
                        <a:rPr lang="en-US" sz="3200" b="0" dirty="0">
                          <a:solidFill>
                            <a:srgbClr val="FF0000"/>
                          </a:solidFill>
                          <a:latin typeface="Times New Roman" panose="02020603050405020304" pitchFamily="18" charset="0"/>
                          <a:cs typeface="Times New Roman" panose="02020603050405020304" pitchFamily="18" charset="0"/>
                        </a:rPr>
                      </a:br>
                      <a:r>
                        <a:rPr lang="en-US" sz="3200" b="0" dirty="0">
                          <a:solidFill>
                            <a:srgbClr val="FF0000"/>
                          </a:solidFill>
                          <a:latin typeface="Times New Roman" panose="02020603050405020304" pitchFamily="18" charset="0"/>
                          <a:cs typeface="Times New Roman" panose="02020603050405020304" pitchFamily="18" charset="0"/>
                        </a:rPr>
                        <a:t>mass </a:t>
                      </a:r>
                      <a:r>
                        <a:rPr lang="en-US" sz="1800" b="0" dirty="0">
                          <a:solidFill>
                            <a:srgbClr val="FF0000"/>
                          </a:solidFill>
                          <a:latin typeface="Times New Roman" panose="02020603050405020304" pitchFamily="18" charset="0"/>
                          <a:cs typeface="Times New Roman" panose="02020603050405020304" pitchFamily="18" charset="0"/>
                        </a:rPr>
                        <a:t>(4 SF)</a:t>
                      </a:r>
                      <a:endParaRPr lang="en-US" sz="3200" b="0" dirty="0">
                        <a:solidFill>
                          <a:srgbClr val="FF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621745924"/>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(53.42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(.7133)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r"/>
                      <a:r>
                        <a:rPr lang="en-US" sz="3200" b="0" dirty="0">
                          <a:solidFill>
                            <a:srgbClr val="FF0000"/>
                          </a:solidFill>
                          <a:latin typeface="Times New Roman" panose="02020603050405020304" pitchFamily="18" charset="0"/>
                          <a:cs typeface="Times New Roman" panose="02020603050405020304" pitchFamily="18" charset="0"/>
                        </a:rPr>
                        <a:t>38.10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50596438"/>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(54.12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(.1693)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tc>
                  <a:txBody>
                    <a:bodyPr/>
                    <a:lstStyle/>
                    <a:p>
                      <a:pPr algn="r"/>
                      <a:r>
                        <a:rPr lang="en-US" sz="3200" b="0" dirty="0">
                          <a:solidFill>
                            <a:srgbClr val="FF0000"/>
                          </a:solidFill>
                          <a:latin typeface="Times New Roman" panose="02020603050405020304" pitchFamily="18" charset="0"/>
                          <a:cs typeface="Times New Roman" panose="02020603050405020304" pitchFamily="18" charset="0"/>
                        </a:rPr>
                        <a:t>9.163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FAADC"/>
                    </a:solidFill>
                  </a:tcPr>
                </a:tc>
                <a:extLst>
                  <a:ext uri="{0D108BD9-81ED-4DB2-BD59-A6C34878D82A}">
                    <a16:rowId xmlns:a16="http://schemas.microsoft.com/office/drawing/2014/main" val="2492379920"/>
                  </a:ext>
                </a:extLst>
              </a:tr>
              <a:tr h="704444">
                <a:tc>
                  <a:txBody>
                    <a:bodyPr/>
                    <a:lstStyle/>
                    <a:p>
                      <a:pPr algn="ctr"/>
                      <a:r>
                        <a:rPr lang="en-US" sz="3200" b="0" dirty="0">
                          <a:solidFill>
                            <a:srgbClr val="000099"/>
                          </a:solidFill>
                          <a:latin typeface="Times New Roman" panose="02020603050405020304" pitchFamily="18" charset="0"/>
                          <a:cs typeface="Times New Roman" panose="02020603050405020304" pitchFamily="18" charset="0"/>
                        </a:rPr>
                        <a:t>Ao-56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r>
                        <a:rPr lang="en-US" sz="3200" b="0" dirty="0">
                          <a:solidFill>
                            <a:schemeClr val="tx1">
                              <a:lumMod val="95000"/>
                              <a:lumOff val="5000"/>
                            </a:schemeClr>
                          </a:solidFill>
                          <a:latin typeface="Times New Roman" panose="02020603050405020304" pitchFamily="18" charset="0"/>
                          <a:cs typeface="Times New Roman" panose="02020603050405020304" pitchFamily="18" charset="0"/>
                        </a:rPr>
                        <a:t>(56.04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l"/>
                      <a:r>
                        <a:rPr lang="en-US" sz="3200" b="0" dirty="0">
                          <a:solidFill>
                            <a:schemeClr val="accent6">
                              <a:lumMod val="75000"/>
                            </a:schemeClr>
                          </a:solidFill>
                          <a:latin typeface="Times New Roman" panose="02020603050405020304" pitchFamily="18" charset="0"/>
                          <a:cs typeface="Times New Roman" panose="02020603050405020304" pitchFamily="18" charset="0"/>
                        </a:rPr>
                        <a:t>(.1174)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a:r>
                        <a:rPr lang="en-US" sz="3200" b="0" dirty="0">
                          <a:solidFill>
                            <a:srgbClr val="FF0000"/>
                          </a:solidFill>
                          <a:latin typeface="Times New Roman" panose="02020603050405020304" pitchFamily="18" charset="0"/>
                          <a:cs typeface="Times New Roman" panose="02020603050405020304" pitchFamily="18" charset="0"/>
                        </a:rPr>
                        <a:t>6.579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635480917"/>
                  </a:ext>
                </a:extLst>
              </a:tr>
              <a:tr h="704444">
                <a:tc gridSpan="3">
                  <a:txBody>
                    <a:bodyPr/>
                    <a:lstStyle/>
                    <a:p>
                      <a:pPr algn="r"/>
                      <a:r>
                        <a:rPr lang="en-US" sz="3200" b="0" dirty="0">
                          <a:solidFill>
                            <a:srgbClr val="000099"/>
                          </a:solidFill>
                          <a:latin typeface="Times New Roman" panose="02020603050405020304" pitchFamily="18" charset="0"/>
                          <a:cs typeface="Times New Roman" panose="02020603050405020304" pitchFamily="18" charset="0"/>
                        </a:rPr>
                        <a:t>Average weighted atomic mass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sz="3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a:endParaRPr lang="en-US" sz="3200" b="0" dirty="0">
                        <a:solidFill>
                          <a:schemeClr val="accent6">
                            <a:lumMod val="7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a:r>
                        <a:rPr lang="en-US" sz="4800" b="0" dirty="0">
                          <a:solidFill>
                            <a:srgbClr val="FF0000"/>
                          </a:solidFill>
                          <a:latin typeface="Times New Roman" panose="02020603050405020304" pitchFamily="18" charset="0"/>
                          <a:cs typeface="Times New Roman" panose="02020603050405020304" pitchFamily="18" charset="0"/>
                        </a:rPr>
                        <a:t>53.84 amu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819003"/>
                  </a:ext>
                </a:extLst>
              </a:tr>
            </a:tbl>
          </a:graphicData>
        </a:graphic>
      </p:graphicFrame>
    </p:spTree>
    <p:extLst>
      <p:ext uri="{BB962C8B-B14F-4D97-AF65-F5344CB8AC3E}">
        <p14:creationId xmlns:p14="http://schemas.microsoft.com/office/powerpoint/2010/main" val="1093985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2496</Words>
  <Application>Microsoft Office PowerPoint</Application>
  <PresentationFormat>Widescreen</PresentationFormat>
  <Paragraphs>444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dc:creator>
  <cp:lastModifiedBy>ARBUISO, CHARLES B</cp:lastModifiedBy>
  <cp:revision>34</cp:revision>
  <dcterms:created xsi:type="dcterms:W3CDTF">2017-11-01T02:00:04Z</dcterms:created>
  <dcterms:modified xsi:type="dcterms:W3CDTF">2024-06-19T19:47:09Z</dcterms:modified>
</cp:coreProperties>
</file>